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0" roundtripDataSignature="AMtx7mhoidme3eAwCbR0rlUSQg5s1GDK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64035B-F15E-4F68-A308-3BF1B8811CF0}">
  <a:tblStyle styleId="{CD64035B-F15E-4F68-A308-3BF1B8811CF0}" styleName="Table_0">
    <a:wholeTbl>
      <a:tcTxStyle b="off" i="off">
        <a:font>
          <a:latin typeface="Calibri"/>
          <a:ea typeface="Calibri"/>
          <a:cs typeface="Calibri"/>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Calibri"/>
          <a:ea typeface="Calibri"/>
          <a:cs typeface="Calibri"/>
        </a:font>
        <a:schemeClr val="lt1"/>
      </a:tcTxStyle>
      <a:tcStyle>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FI"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FI"/>
              <a:t>accuracy = correct predictions / total predictions</a:t>
            </a:r>
            <a:endParaRPr/>
          </a:p>
        </p:txBody>
      </p:sp>
      <p:sp>
        <p:nvSpPr>
          <p:cNvPr id="193" name="Google Shape;1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FI"/>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FI"/>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FI"/>
              <a:t>Based on the distribution</a:t>
            </a:r>
            <a:endParaRPr/>
          </a:p>
        </p:txBody>
      </p:sp>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FI" sz="1150">
                <a:solidFill>
                  <a:srgbClr val="575757"/>
                </a:solidFill>
                <a:highlight>
                  <a:srgbClr val="FFFFFF"/>
                </a:highlight>
                <a:latin typeface="Georgia"/>
                <a:ea typeface="Georgia"/>
                <a:cs typeface="Georgia"/>
                <a:sym typeface="Georgia"/>
              </a:rPr>
              <a:t>compare models: , confusion matrix, expected value calculation, AUC, ROC curve</a:t>
            </a:r>
            <a:endParaRPr sz="1150">
              <a:solidFill>
                <a:srgbClr val="575757"/>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400"/>
              <a:buNone/>
            </a:pPr>
            <a:r>
              <a:rPr lang="en-FI" sz="1150">
                <a:solidFill>
                  <a:srgbClr val="575757"/>
                </a:solidFill>
                <a:highlight>
                  <a:srgbClr val="FFFFFF"/>
                </a:highlight>
                <a:latin typeface="Georgia"/>
                <a:ea typeface="Georgia"/>
                <a:cs typeface="Georgia"/>
                <a:sym typeface="Georgia"/>
              </a:rPr>
              <a:t>improving:</a:t>
            </a:r>
            <a:endParaRPr sz="1150">
              <a:solidFill>
                <a:srgbClr val="575757"/>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400"/>
              <a:buNone/>
            </a:pPr>
            <a:r>
              <a:rPr lang="en-FI" sz="1150">
                <a:solidFill>
                  <a:srgbClr val="575757"/>
                </a:solidFill>
                <a:highlight>
                  <a:srgbClr val="FFFFFF"/>
                </a:highlight>
                <a:latin typeface="Georgia"/>
                <a:ea typeface="Georgia"/>
                <a:cs typeface="Georgia"/>
                <a:sym typeface="Georgia"/>
              </a:rPr>
              <a:t>tuning parameter - GridSearchCV, feature selection: lasso shrinked all coefficients to 0, cross validation</a:t>
            </a:r>
            <a:endParaRPr sz="1150">
              <a:solidFill>
                <a:srgbClr val="575757"/>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400"/>
              <a:buNone/>
            </a:pPr>
            <a:r>
              <a:rPr lang="en-FI" sz="1150">
                <a:solidFill>
                  <a:srgbClr val="575757"/>
                </a:solidFill>
                <a:highlight>
                  <a:srgbClr val="FFFFFF"/>
                </a:highlight>
                <a:latin typeface="Georgia"/>
                <a:ea typeface="Georgia"/>
                <a:cs typeface="Georgia"/>
                <a:sym typeface="Georgia"/>
              </a:rPr>
              <a:t>recall = the model’s ability to correctly predict the positives out of actual positives</a:t>
            </a:r>
            <a:endParaRPr/>
          </a:p>
        </p:txBody>
      </p:sp>
      <p:sp>
        <p:nvSpPr>
          <p:cNvPr id="162" name="Google Shape;1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p:nvPr>
            <p:ph idx="2" type="pic"/>
          </p:nvPr>
        </p:nvSpPr>
        <p:spPr>
          <a:xfrm>
            <a:off x="5183188" y="987425"/>
            <a:ext cx="6172200" cy="4873625"/>
          </a:xfrm>
          <a:prstGeom prst="rect">
            <a:avLst/>
          </a:prstGeom>
          <a:noFill/>
          <a:ln>
            <a:noFill/>
          </a:ln>
        </p:spPr>
      </p:sp>
      <p:sp>
        <p:nvSpPr>
          <p:cNvPr id="68" name="Google Shape;68;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FI"/>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3">
            <a:alphaModFix/>
          </a:blip>
          <a:srcRect b="0" l="0" r="0" t="0"/>
          <a:stretch/>
        </p:blipFill>
        <p:spPr>
          <a:xfrm>
            <a:off x="0" y="0"/>
            <a:ext cx="12188950" cy="6857567"/>
          </a:xfrm>
          <a:prstGeom prst="rect">
            <a:avLst/>
          </a:prstGeom>
          <a:noFill/>
          <a:ln>
            <a:noFill/>
          </a:ln>
        </p:spPr>
      </p:pic>
      <p:sp>
        <p:nvSpPr>
          <p:cNvPr id="90" name="Google Shape;90;p1"/>
          <p:cNvSpPr txBox="1"/>
          <p:nvPr>
            <p:ph type="ctrTitle"/>
          </p:nvPr>
        </p:nvSpPr>
        <p:spPr>
          <a:xfrm>
            <a:off x="0" y="2095850"/>
            <a:ext cx="12189000" cy="1711500"/>
          </a:xfrm>
          <a:prstGeom prst="rect">
            <a:avLst/>
          </a:prstGeom>
          <a:solidFill>
            <a:schemeClr val="lt1"/>
          </a:solidFill>
          <a:ln>
            <a:noFill/>
          </a:ln>
        </p:spPr>
        <p:txBody>
          <a:bodyPr anchorCtr="0" anchor="b" bIns="45700" lIns="91425" spcFirstLastPara="1" rIns="91425" wrap="square" tIns="45700">
            <a:normAutofit fontScale="90000"/>
          </a:bodyPr>
          <a:lstStyle/>
          <a:p>
            <a:pPr indent="0" lvl="0" marL="0" rtl="0" algn="ctr">
              <a:lnSpc>
                <a:spcPct val="150000"/>
              </a:lnSpc>
              <a:spcBef>
                <a:spcPts val="0"/>
              </a:spcBef>
              <a:spcAft>
                <a:spcPts val="0"/>
              </a:spcAft>
              <a:buClr>
                <a:schemeClr val="dk1"/>
              </a:buClr>
              <a:buSzPct val="100000"/>
              <a:buFont typeface="Calibri"/>
              <a:buNone/>
            </a:pPr>
            <a:r>
              <a:rPr lang="en-FI" sz="5200">
                <a:latin typeface="Calibri"/>
                <a:ea typeface="Calibri"/>
                <a:cs typeface="Calibri"/>
                <a:sym typeface="Calibri"/>
              </a:rPr>
              <a:t>Predicting Mortgage Loan Approval</a:t>
            </a:r>
            <a:endParaRPr sz="5200" u="sng">
              <a:latin typeface="Calibri"/>
              <a:ea typeface="Calibri"/>
              <a:cs typeface="Calibri"/>
              <a:sym typeface="Calibri"/>
            </a:endParaRPr>
          </a:p>
          <a:p>
            <a:pPr indent="0" lvl="0" marL="0" rtl="0" algn="ctr">
              <a:lnSpc>
                <a:spcPct val="150000"/>
              </a:lnSpc>
              <a:spcBef>
                <a:spcPts val="0"/>
              </a:spcBef>
              <a:spcAft>
                <a:spcPts val="0"/>
              </a:spcAft>
              <a:buClr>
                <a:schemeClr val="dk1"/>
              </a:buClr>
              <a:buSzPct val="157575"/>
              <a:buFont typeface="Calibri"/>
              <a:buNone/>
            </a:pPr>
            <a:r>
              <a:rPr lang="en-FI" sz="3300">
                <a:latin typeface="Calibri"/>
                <a:ea typeface="Calibri"/>
                <a:cs typeface="Calibri"/>
                <a:sym typeface="Calibri"/>
              </a:rPr>
              <a:t>Group 9</a:t>
            </a:r>
            <a:endParaRPr sz="3300">
              <a:latin typeface="Calibri"/>
              <a:ea typeface="Calibri"/>
              <a:cs typeface="Calibri"/>
              <a:sym typeface="Calibri"/>
            </a:endParaRPr>
          </a:p>
        </p:txBody>
      </p:sp>
      <p:cxnSp>
        <p:nvCxnSpPr>
          <p:cNvPr id="91" name="Google Shape;91;p1"/>
          <p:cNvCxnSpPr/>
          <p:nvPr/>
        </p:nvCxnSpPr>
        <p:spPr>
          <a:xfrm>
            <a:off x="2182650" y="3100350"/>
            <a:ext cx="7713900" cy="12600"/>
          </a:xfrm>
          <a:prstGeom prst="straightConnector1">
            <a:avLst/>
          </a:prstGeom>
          <a:noFill/>
          <a:ln cap="flat" cmpd="sng" w="9525">
            <a:solidFill>
              <a:schemeClr val="dk2"/>
            </a:solidFill>
            <a:prstDash val="solid"/>
            <a:round/>
            <a:headEnd len="sm" w="sm" type="none"/>
            <a:tailEnd len="sm" w="sm" type="none"/>
          </a:ln>
        </p:spPr>
      </p:cxnSp>
      <p:sp>
        <p:nvSpPr>
          <p:cNvPr id="92" name="Google Shape;92;p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p:nvPr/>
        </p:nvSpPr>
        <p:spPr>
          <a:xfrm>
            <a:off x="6468925" y="1597750"/>
            <a:ext cx="5304600" cy="4756200"/>
          </a:xfrm>
          <a:prstGeom prst="rect">
            <a:avLst/>
          </a:prstGeom>
          <a:solidFill>
            <a:schemeClr val="lt1"/>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11"/>
          <p:cNvSpPr txBox="1"/>
          <p:nvPr/>
        </p:nvSpPr>
        <p:spPr>
          <a:xfrm>
            <a:off x="6587625" y="1618050"/>
            <a:ext cx="5185800" cy="449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FI" sz="1800" u="none" cap="none" strike="noStrike">
                <a:solidFill>
                  <a:schemeClr val="dk1"/>
                </a:solidFill>
                <a:latin typeface="Calibri"/>
                <a:ea typeface="Calibri"/>
                <a:cs typeface="Calibri"/>
                <a:sym typeface="Calibri"/>
              </a:rPr>
              <a:t>In general</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sz="1800">
              <a:solidFill>
                <a:schemeClr val="dk1"/>
              </a:solidFill>
              <a:latin typeface="Calibri"/>
              <a:ea typeface="Calibri"/>
              <a:cs typeface="Calibri"/>
              <a:sym typeface="Calibri"/>
            </a:endParaRPr>
          </a:p>
          <a:p>
            <a:pPr indent="-273050" lvl="0" marL="285750" marR="0" rtl="0" algn="l">
              <a:lnSpc>
                <a:spcPct val="100000"/>
              </a:lnSpc>
              <a:spcBef>
                <a:spcPts val="0"/>
              </a:spcBef>
              <a:spcAft>
                <a:spcPts val="0"/>
              </a:spcAft>
              <a:buClr>
                <a:schemeClr val="dk1"/>
              </a:buClr>
              <a:buSzPts val="1600"/>
              <a:buFont typeface="Calibri"/>
              <a:buChar char="•"/>
            </a:pPr>
            <a:r>
              <a:rPr i="0" lang="en-FI" sz="1600" u="none" cap="none" strike="noStrike">
                <a:solidFill>
                  <a:schemeClr val="dk1"/>
                </a:solidFill>
                <a:latin typeface="Calibri"/>
                <a:ea typeface="Calibri"/>
                <a:cs typeface="Calibri"/>
                <a:sym typeface="Calibri"/>
              </a:rPr>
              <a:t>Tree-based models ha</a:t>
            </a:r>
            <a:r>
              <a:rPr lang="en-FI" sz="1600">
                <a:solidFill>
                  <a:schemeClr val="dk1"/>
                </a:solidFill>
                <a:latin typeface="Calibri"/>
                <a:ea typeface="Calibri"/>
                <a:cs typeface="Calibri"/>
                <a:sym typeface="Calibri"/>
              </a:rPr>
              <a:t>ve a </a:t>
            </a:r>
            <a:r>
              <a:rPr i="0" lang="en-FI" sz="1600" u="none" cap="none" strike="noStrike">
                <a:solidFill>
                  <a:schemeClr val="dk1"/>
                </a:solidFill>
                <a:latin typeface="Calibri"/>
                <a:ea typeface="Calibri"/>
                <a:cs typeface="Calibri"/>
                <a:sym typeface="Calibri"/>
              </a:rPr>
              <a:t>better performance on recall and accuracy</a:t>
            </a:r>
            <a:endParaRPr i="0" sz="1600" u="none" cap="none" strike="noStrike">
              <a:solidFill>
                <a:srgbClr val="000000"/>
              </a:solidFill>
              <a:latin typeface="Calibri"/>
              <a:ea typeface="Calibri"/>
              <a:cs typeface="Calibri"/>
              <a:sym typeface="Calibri"/>
            </a:endParaRPr>
          </a:p>
          <a:p>
            <a:pPr indent="-273050" lvl="0" marL="285750" marR="0" rtl="0" algn="l">
              <a:lnSpc>
                <a:spcPct val="100000"/>
              </a:lnSpc>
              <a:spcBef>
                <a:spcPts val="0"/>
              </a:spcBef>
              <a:spcAft>
                <a:spcPts val="0"/>
              </a:spcAft>
              <a:buClr>
                <a:schemeClr val="dk1"/>
              </a:buClr>
              <a:buSzPts val="1600"/>
              <a:buFont typeface="Calibri"/>
              <a:buChar char="•"/>
            </a:pPr>
            <a:r>
              <a:rPr i="0" lang="en-FI" sz="1600" u="none" cap="none" strike="noStrike">
                <a:solidFill>
                  <a:schemeClr val="dk1"/>
                </a:solidFill>
                <a:latin typeface="Calibri"/>
                <a:ea typeface="Calibri"/>
                <a:cs typeface="Calibri"/>
                <a:sym typeface="Calibri"/>
              </a:rPr>
              <a:t>Boosted decision trees have better performance on recall</a:t>
            </a:r>
            <a:endParaRPr i="0" sz="1600" u="none" cap="none" strike="noStrike">
              <a:solidFill>
                <a:srgbClr val="000000"/>
              </a:solidFill>
              <a:latin typeface="Calibri"/>
              <a:ea typeface="Calibri"/>
              <a:cs typeface="Calibri"/>
              <a:sym typeface="Calibri"/>
            </a:endParaRPr>
          </a:p>
          <a:p>
            <a:pPr indent="-171450" lvl="0" marL="285750" marR="0" rtl="0" algn="l">
              <a:lnSpc>
                <a:spcPct val="100000"/>
              </a:lnSpc>
              <a:spcBef>
                <a:spcPts val="0"/>
              </a:spcBef>
              <a:spcAft>
                <a:spcPts val="0"/>
              </a:spcAft>
              <a:buClr>
                <a:schemeClr val="dk1"/>
              </a:buClr>
              <a:buSzPts val="1800"/>
              <a:buFont typeface="Arial"/>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lang="en-FI" sz="1600">
                <a:solidFill>
                  <a:schemeClr val="dk1"/>
                </a:solidFill>
                <a:latin typeface="Calibri"/>
                <a:ea typeface="Calibri"/>
                <a:cs typeface="Calibri"/>
                <a:sym typeface="Calibri"/>
              </a:rPr>
              <a:t>The performance of XGboost and Catboost models are similar to each other and they also yield best accuracy scores. However, our main objective </a:t>
            </a:r>
            <a:r>
              <a:rPr lang="en-FI" sz="1600">
                <a:solidFill>
                  <a:schemeClr val="dk1"/>
                </a:solidFill>
                <a:latin typeface="Calibri"/>
                <a:ea typeface="Calibri"/>
                <a:cs typeface="Calibri"/>
                <a:sym typeface="Calibri"/>
              </a:rPr>
              <a:t>in</a:t>
            </a:r>
            <a:r>
              <a:rPr lang="en-FI" sz="1600">
                <a:solidFill>
                  <a:schemeClr val="dk1"/>
                </a:solidFill>
                <a:latin typeface="Calibri"/>
                <a:ea typeface="Calibri"/>
                <a:cs typeface="Calibri"/>
                <a:sym typeface="Calibri"/>
              </a:rPr>
              <a:t> the business problem is to </a:t>
            </a:r>
            <a:r>
              <a:rPr lang="en-FI" sz="1600">
                <a:solidFill>
                  <a:schemeClr val="dk1"/>
                </a:solidFill>
                <a:latin typeface="Calibri"/>
                <a:ea typeface="Calibri"/>
                <a:cs typeface="Calibri"/>
                <a:sym typeface="Calibri"/>
              </a:rPr>
              <a:t>target only those customers who will have a high probability of getting mortgage loan approvals. Therefore, our aim is to have an increased hit rate and from the confusion matrix, it can be observed that Random Forest model yields the highest TP rate of 80% </a:t>
            </a:r>
            <a:endParaRPr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sp>
        <p:nvSpPr>
          <p:cNvPr id="197" name="Google Shape;197;p11"/>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Predictive Analysis</a:t>
            </a:r>
            <a:endParaRPr sz="3600"/>
          </a:p>
          <a:p>
            <a:pPr indent="0" lvl="0" marL="0" rtl="0" algn="l">
              <a:lnSpc>
                <a:spcPct val="90000"/>
              </a:lnSpc>
              <a:spcBef>
                <a:spcPts val="0"/>
              </a:spcBef>
              <a:spcAft>
                <a:spcPts val="0"/>
              </a:spcAft>
              <a:buClr>
                <a:schemeClr val="dk1"/>
              </a:buClr>
              <a:buSzPts val="4400"/>
              <a:buFont typeface="Calibri"/>
              <a:buNone/>
            </a:pPr>
            <a:r>
              <a:rPr i="1" lang="en-FI" sz="2000"/>
              <a:t>	Model performance</a:t>
            </a:r>
            <a:endParaRPr i="1" sz="2000"/>
          </a:p>
        </p:txBody>
      </p:sp>
      <p:pic>
        <p:nvPicPr>
          <p:cNvPr id="198" name="Google Shape;198;p11"/>
          <p:cNvPicPr preferRelativeResize="0"/>
          <p:nvPr/>
        </p:nvPicPr>
        <p:blipFill>
          <a:blip r:embed="rId3">
            <a:alphaModFix/>
          </a:blip>
          <a:stretch>
            <a:fillRect/>
          </a:stretch>
        </p:blipFill>
        <p:spPr>
          <a:xfrm>
            <a:off x="141825" y="1368525"/>
            <a:ext cx="6327099" cy="5304201"/>
          </a:xfrm>
          <a:prstGeom prst="rect">
            <a:avLst/>
          </a:prstGeom>
          <a:noFill/>
          <a:ln>
            <a:noFill/>
          </a:ln>
        </p:spPr>
      </p:pic>
      <p:sp>
        <p:nvSpPr>
          <p:cNvPr id="199" name="Google Shape;199;p1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2"/>
          <p:cNvSpPr/>
          <p:nvPr/>
        </p:nvSpPr>
        <p:spPr>
          <a:xfrm>
            <a:off x="950785" y="1566281"/>
            <a:ext cx="910500" cy="9144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FI" sz="1400" u="none" cap="none" strike="noStrike">
                <a:solidFill>
                  <a:schemeClr val="dk1"/>
                </a:solidFill>
                <a:latin typeface="Calibri"/>
                <a:ea typeface="Calibri"/>
                <a:cs typeface="Calibri"/>
                <a:sym typeface="Calibri"/>
              </a:rPr>
              <a:t>Cost</a:t>
            </a:r>
            <a:endParaRPr b="0" i="0" sz="1400" u="none" cap="none" strike="noStrike">
              <a:solidFill>
                <a:srgbClr val="000000"/>
              </a:solidFill>
              <a:latin typeface="Arial"/>
              <a:ea typeface="Arial"/>
              <a:cs typeface="Arial"/>
              <a:sym typeface="Arial"/>
            </a:endParaRPr>
          </a:p>
        </p:txBody>
      </p:sp>
      <p:sp>
        <p:nvSpPr>
          <p:cNvPr id="206" name="Google Shape;206;p12"/>
          <p:cNvSpPr/>
          <p:nvPr/>
        </p:nvSpPr>
        <p:spPr>
          <a:xfrm>
            <a:off x="950786" y="2603553"/>
            <a:ext cx="910500" cy="9144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FI" sz="1400" u="none" cap="none" strike="noStrike">
                <a:solidFill>
                  <a:schemeClr val="dk1"/>
                </a:solidFill>
                <a:latin typeface="Calibri"/>
                <a:ea typeface="Calibri"/>
                <a:cs typeface="Calibri"/>
                <a:sym typeface="Calibri"/>
              </a:rPr>
              <a:t>Benefit</a:t>
            </a:r>
            <a:endParaRPr b="0" i="0" sz="1400" u="none" cap="none" strike="noStrike">
              <a:solidFill>
                <a:srgbClr val="000000"/>
              </a:solidFill>
              <a:latin typeface="Arial"/>
              <a:ea typeface="Arial"/>
              <a:cs typeface="Arial"/>
              <a:sym typeface="Arial"/>
            </a:endParaRPr>
          </a:p>
        </p:txBody>
      </p:sp>
      <p:sp>
        <p:nvSpPr>
          <p:cNvPr id="207" name="Google Shape;207;p12"/>
          <p:cNvSpPr/>
          <p:nvPr/>
        </p:nvSpPr>
        <p:spPr>
          <a:xfrm>
            <a:off x="2063305" y="2615745"/>
            <a:ext cx="1776300" cy="9144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FI" sz="1400" u="none" cap="none" strike="noStrike">
                <a:solidFill>
                  <a:schemeClr val="dk1"/>
                </a:solidFill>
                <a:latin typeface="Calibri"/>
                <a:ea typeface="Calibri"/>
                <a:cs typeface="Calibri"/>
                <a:sym typeface="Calibri"/>
              </a:rPr>
              <a:t>Median loan amount x 2% - cost</a:t>
            </a:r>
            <a:endParaRPr b="0" i="0" sz="1400" u="none" cap="none" strike="noStrike">
              <a:solidFill>
                <a:srgbClr val="000000"/>
              </a:solidFill>
              <a:latin typeface="Arial"/>
              <a:ea typeface="Arial"/>
              <a:cs typeface="Arial"/>
              <a:sym typeface="Arial"/>
            </a:endParaRPr>
          </a:p>
        </p:txBody>
      </p:sp>
      <p:sp>
        <p:nvSpPr>
          <p:cNvPr id="208" name="Google Shape;208;p12"/>
          <p:cNvSpPr/>
          <p:nvPr/>
        </p:nvSpPr>
        <p:spPr>
          <a:xfrm>
            <a:off x="2063305" y="1572377"/>
            <a:ext cx="1776300" cy="9144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FI" sz="1400" u="none" cap="none" strike="noStrike">
                <a:solidFill>
                  <a:schemeClr val="dk1"/>
                </a:solidFill>
                <a:latin typeface="Calibri"/>
                <a:ea typeface="Calibri"/>
                <a:cs typeface="Calibri"/>
                <a:sym typeface="Calibri"/>
              </a:rPr>
              <a:t>Average lead fee / Lead conversion rate</a:t>
            </a:r>
            <a:endParaRPr b="0" i="0" sz="1400" u="none" cap="none" strike="noStrike">
              <a:solidFill>
                <a:srgbClr val="000000"/>
              </a:solidFill>
              <a:latin typeface="Arial"/>
              <a:ea typeface="Arial"/>
              <a:cs typeface="Arial"/>
              <a:sym typeface="Arial"/>
            </a:endParaRPr>
          </a:p>
        </p:txBody>
      </p:sp>
      <p:sp>
        <p:nvSpPr>
          <p:cNvPr id="209" name="Google Shape;209;p12"/>
          <p:cNvSpPr/>
          <p:nvPr/>
        </p:nvSpPr>
        <p:spPr>
          <a:xfrm>
            <a:off x="4056887" y="2615745"/>
            <a:ext cx="1776300" cy="9144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FI" sz="1400" u="none" cap="none" strike="noStrike">
                <a:solidFill>
                  <a:schemeClr val="dk1"/>
                </a:solidFill>
                <a:latin typeface="Calibri"/>
                <a:ea typeface="Calibri"/>
                <a:cs typeface="Calibri"/>
                <a:sym typeface="Calibri"/>
              </a:rPr>
              <a:t>162 000 x 2% - 250 = 2990$ </a:t>
            </a:r>
            <a:endParaRPr b="0" i="0" sz="1400" u="none" cap="none" strike="noStrike">
              <a:solidFill>
                <a:srgbClr val="000000"/>
              </a:solidFill>
              <a:latin typeface="Arial"/>
              <a:ea typeface="Arial"/>
              <a:cs typeface="Arial"/>
              <a:sym typeface="Arial"/>
            </a:endParaRPr>
          </a:p>
        </p:txBody>
      </p:sp>
      <p:sp>
        <p:nvSpPr>
          <p:cNvPr id="210" name="Google Shape;210;p12"/>
          <p:cNvSpPr/>
          <p:nvPr/>
        </p:nvSpPr>
        <p:spPr>
          <a:xfrm>
            <a:off x="4056887" y="1566281"/>
            <a:ext cx="1776300" cy="9144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FI" sz="1400" u="none" cap="none" strike="noStrike">
                <a:solidFill>
                  <a:schemeClr val="dk1"/>
                </a:solidFill>
                <a:latin typeface="Calibri"/>
                <a:ea typeface="Calibri"/>
                <a:cs typeface="Calibri"/>
                <a:sym typeface="Calibri"/>
              </a:rPr>
              <a:t>25 / 0.1 = 250$</a:t>
            </a:r>
            <a:endParaRPr b="0" i="0" sz="1400" u="none" cap="none" strike="noStrike">
              <a:solidFill>
                <a:schemeClr val="dk1"/>
              </a:solidFill>
              <a:latin typeface="Calibri"/>
              <a:ea typeface="Calibri"/>
              <a:cs typeface="Calibri"/>
              <a:sym typeface="Calibri"/>
            </a:endParaRPr>
          </a:p>
        </p:txBody>
      </p:sp>
      <p:graphicFrame>
        <p:nvGraphicFramePr>
          <p:cNvPr id="211" name="Google Shape;211;p12"/>
          <p:cNvGraphicFramePr/>
          <p:nvPr/>
        </p:nvGraphicFramePr>
        <p:xfrm>
          <a:off x="950785" y="3640801"/>
          <a:ext cx="3000000" cy="3000000"/>
        </p:xfrm>
        <a:graphic>
          <a:graphicData uri="http://schemas.openxmlformats.org/drawingml/2006/table">
            <a:tbl>
              <a:tblPr bandRow="1" firstRow="1">
                <a:noFill/>
                <a:tableStyleId>{CD64035B-F15E-4F68-A308-3BF1B8811CF0}</a:tableStyleId>
              </a:tblPr>
              <a:tblGrid>
                <a:gridCol w="2441250"/>
                <a:gridCol w="2441250"/>
              </a:tblGrid>
              <a:tr h="319750">
                <a:tc>
                  <a:txBody>
                    <a:bodyPr/>
                    <a:lstStyle/>
                    <a:p>
                      <a:pPr indent="0" lvl="0" marL="0" marR="0" rtl="0" algn="l">
                        <a:lnSpc>
                          <a:spcPct val="100000"/>
                        </a:lnSpc>
                        <a:spcBef>
                          <a:spcPts val="0"/>
                        </a:spcBef>
                        <a:spcAft>
                          <a:spcPts val="0"/>
                        </a:spcAft>
                        <a:buClr>
                          <a:srgbClr val="000000"/>
                        </a:buClr>
                        <a:buSzPts val="1800"/>
                        <a:buFont typeface="Arial"/>
                        <a:buNone/>
                      </a:pPr>
                      <a:r>
                        <a:rPr lang="en-FI" sz="1800" u="none" cap="none" strike="noStrike"/>
                        <a:t>Model</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800" u="none" cap="none" strike="noStrike"/>
                        <a:t>Business outcome</a:t>
                      </a:r>
                      <a:endParaRPr sz="1400" u="none" cap="none" strike="noStrike"/>
                    </a:p>
                  </a:txBody>
                  <a:tcPr marT="45725" marB="45725" marR="91450" marL="91450"/>
                </a:tc>
              </a:tr>
              <a:tr h="324200">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t>Decision Tree</a:t>
                      </a:r>
                      <a:endParaRPr sz="1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700"/>
                        <a:t>1046</a:t>
                      </a:r>
                      <a:r>
                        <a:rPr lang="en-FI" sz="1700" u="none" cap="none" strike="noStrike"/>
                        <a:t>$ / per customer</a:t>
                      </a:r>
                      <a:endParaRPr sz="1300" u="none" cap="none" strike="noStrike"/>
                    </a:p>
                  </a:txBody>
                  <a:tcPr marT="45725" marB="45725" marR="91450" marL="91450"/>
                </a:tc>
              </a:tr>
              <a:tr h="324200">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t>Logistic Regression</a:t>
                      </a:r>
                      <a:endParaRPr sz="1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700"/>
                        <a:t>946</a:t>
                      </a:r>
                      <a:r>
                        <a:rPr lang="en-FI" sz="1700" u="none" cap="none" strike="noStrike"/>
                        <a:t>$ / per customer</a:t>
                      </a:r>
                      <a:endParaRPr sz="1300" u="none" cap="none" strike="noStrike"/>
                    </a:p>
                  </a:txBody>
                  <a:tcPr marT="45725" marB="45725" marR="91450" marL="91450"/>
                </a:tc>
              </a:tr>
              <a:tr h="324200">
                <a:tc>
                  <a:txBody>
                    <a:bodyPr/>
                    <a:lstStyle/>
                    <a:p>
                      <a:pPr indent="0" lvl="0" marL="0" marR="0" rtl="0" algn="l">
                        <a:lnSpc>
                          <a:spcPct val="100000"/>
                        </a:lnSpc>
                        <a:spcBef>
                          <a:spcPts val="0"/>
                        </a:spcBef>
                        <a:spcAft>
                          <a:spcPts val="0"/>
                        </a:spcAft>
                        <a:buNone/>
                      </a:pPr>
                      <a:r>
                        <a:rPr b="1" lang="en-FI" sz="1700"/>
                        <a:t>Random</a:t>
                      </a:r>
                      <a:r>
                        <a:rPr lang="en-FI" sz="1700"/>
                        <a:t> </a:t>
                      </a:r>
                      <a:r>
                        <a:rPr b="1" lang="en-FI" sz="1700"/>
                        <a:t>Forest</a:t>
                      </a:r>
                      <a:endParaRPr b="1" sz="17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FI" sz="1700">
                          <a:highlight>
                            <a:srgbClr val="FFFF00"/>
                          </a:highlight>
                        </a:rPr>
                        <a:t>1167$ / per customer</a:t>
                      </a:r>
                      <a:endParaRPr b="1" sz="1700" u="none" cap="none" strike="noStrike">
                        <a:highlight>
                          <a:srgbClr val="FFFF00"/>
                        </a:highlight>
                      </a:endParaRPr>
                    </a:p>
                  </a:txBody>
                  <a:tcPr marT="45725" marB="45725" marR="91450" marL="91450"/>
                </a:tc>
              </a:tr>
              <a:tr h="324200">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t>XGBoost</a:t>
                      </a:r>
                      <a:endParaRPr sz="1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t>1</a:t>
                      </a:r>
                      <a:r>
                        <a:rPr lang="en-FI" sz="1700"/>
                        <a:t>071</a:t>
                      </a:r>
                      <a:r>
                        <a:rPr lang="en-FI" sz="1700" u="none" cap="none" strike="noStrike"/>
                        <a:t>$ / per customer</a:t>
                      </a:r>
                      <a:endParaRPr sz="1300" u="none" cap="none" strike="noStrike"/>
                    </a:p>
                  </a:txBody>
                  <a:tcPr marT="45725" marB="45725" marR="91450" marL="91450"/>
                </a:tc>
              </a:tr>
              <a:tr h="324200">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t>CatBoost</a:t>
                      </a:r>
                      <a:endParaRPr sz="1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solidFill>
                            <a:schemeClr val="dk1"/>
                          </a:solidFill>
                        </a:rPr>
                        <a:t>1</a:t>
                      </a:r>
                      <a:r>
                        <a:rPr lang="en-FI" sz="1700"/>
                        <a:t>075</a:t>
                      </a:r>
                      <a:r>
                        <a:rPr lang="en-FI" sz="1700" u="none" cap="none" strike="noStrike">
                          <a:solidFill>
                            <a:schemeClr val="dk1"/>
                          </a:solidFill>
                        </a:rPr>
                        <a:t>$ / per customer</a:t>
                      </a:r>
                      <a:endParaRPr sz="1300" u="none" cap="none" strike="noStrike"/>
                    </a:p>
                  </a:txBody>
                  <a:tcPr marT="45725" marB="45725" marR="91450" marL="91450"/>
                </a:tc>
              </a:tr>
            </a:tbl>
          </a:graphicData>
        </a:graphic>
      </p:graphicFrame>
      <p:pic>
        <p:nvPicPr>
          <p:cNvPr id="212" name="Google Shape;212;p12"/>
          <p:cNvPicPr preferRelativeResize="0"/>
          <p:nvPr/>
        </p:nvPicPr>
        <p:blipFill rotWithShape="1">
          <a:blip r:embed="rId3">
            <a:alphaModFix/>
          </a:blip>
          <a:srcRect b="0" l="4006" r="0" t="0"/>
          <a:stretch/>
        </p:blipFill>
        <p:spPr>
          <a:xfrm>
            <a:off x="6334127" y="2091894"/>
            <a:ext cx="5380074" cy="812209"/>
          </a:xfrm>
          <a:prstGeom prst="rect">
            <a:avLst/>
          </a:prstGeom>
          <a:noFill/>
          <a:ln>
            <a:noFill/>
          </a:ln>
          <a:effectLst>
            <a:outerShdw blurRad="292100" rotWithShape="0" algn="tl" dir="2700000" dist="139700">
              <a:srgbClr val="333333">
                <a:alpha val="63921"/>
              </a:srgbClr>
            </a:outerShdw>
          </a:effectLst>
        </p:spPr>
      </p:pic>
      <p:pic>
        <p:nvPicPr>
          <p:cNvPr id="213" name="Google Shape;213;p12"/>
          <p:cNvPicPr preferRelativeResize="0"/>
          <p:nvPr/>
        </p:nvPicPr>
        <p:blipFill rotWithShape="1">
          <a:blip r:embed="rId4">
            <a:alphaModFix/>
          </a:blip>
          <a:srcRect b="0" l="0" r="0" t="0"/>
          <a:stretch/>
        </p:blipFill>
        <p:spPr>
          <a:xfrm>
            <a:off x="6334126" y="3090289"/>
            <a:ext cx="5380075" cy="855348"/>
          </a:xfrm>
          <a:prstGeom prst="rect">
            <a:avLst/>
          </a:prstGeom>
          <a:noFill/>
          <a:ln>
            <a:noFill/>
          </a:ln>
          <a:effectLst>
            <a:outerShdw blurRad="292100" rotWithShape="0" algn="tl" dir="2700000" dist="139700">
              <a:srgbClr val="333333">
                <a:alpha val="63921"/>
              </a:srgbClr>
            </a:outerShdw>
          </a:effectLst>
        </p:spPr>
      </p:pic>
      <p:pic>
        <p:nvPicPr>
          <p:cNvPr id="214" name="Google Shape;214;p12"/>
          <p:cNvPicPr preferRelativeResize="0"/>
          <p:nvPr/>
        </p:nvPicPr>
        <p:blipFill rotWithShape="1">
          <a:blip r:embed="rId5">
            <a:alphaModFix/>
          </a:blip>
          <a:srcRect b="0" l="0" r="0" t="0"/>
          <a:stretch/>
        </p:blipFill>
        <p:spPr>
          <a:xfrm>
            <a:off x="-37" y="6072125"/>
            <a:ext cx="12192069" cy="690250"/>
          </a:xfrm>
          <a:prstGeom prst="rect">
            <a:avLst/>
          </a:prstGeom>
          <a:noFill/>
          <a:ln>
            <a:noFill/>
          </a:ln>
        </p:spPr>
      </p:pic>
      <p:sp>
        <p:nvSpPr>
          <p:cNvPr id="215" name="Google Shape;215;p12"/>
          <p:cNvSpPr txBox="1"/>
          <p:nvPr/>
        </p:nvSpPr>
        <p:spPr>
          <a:xfrm>
            <a:off x="9403900" y="2058100"/>
            <a:ext cx="6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FI" sz="1400" u="none" cap="none" strike="noStrike">
                <a:solidFill>
                  <a:srgbClr val="000000"/>
                </a:solidFill>
                <a:latin typeface="Calibri"/>
                <a:ea typeface="Calibri"/>
                <a:cs typeface="Calibri"/>
                <a:sym typeface="Calibri"/>
              </a:rPr>
              <a:t>[1]</a:t>
            </a:r>
            <a:endParaRPr b="0" i="0" sz="1400" u="none" cap="none" strike="noStrike">
              <a:solidFill>
                <a:srgbClr val="000000"/>
              </a:solidFill>
              <a:latin typeface="Calibri"/>
              <a:ea typeface="Calibri"/>
              <a:cs typeface="Calibri"/>
              <a:sym typeface="Calibri"/>
            </a:endParaRPr>
          </a:p>
        </p:txBody>
      </p:sp>
      <p:sp>
        <p:nvSpPr>
          <p:cNvPr id="216" name="Google Shape;216;p12"/>
          <p:cNvSpPr txBox="1"/>
          <p:nvPr/>
        </p:nvSpPr>
        <p:spPr>
          <a:xfrm>
            <a:off x="9635200" y="3031700"/>
            <a:ext cx="6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FI" sz="1400" u="none" cap="none" strike="noStrike">
                <a:solidFill>
                  <a:srgbClr val="000000"/>
                </a:solidFill>
                <a:latin typeface="Calibri"/>
                <a:ea typeface="Calibri"/>
                <a:cs typeface="Calibri"/>
                <a:sym typeface="Calibri"/>
              </a:rPr>
              <a:t>[2]</a:t>
            </a:r>
            <a:endParaRPr b="0" i="0" sz="1400" u="none" cap="none" strike="noStrike">
              <a:solidFill>
                <a:srgbClr val="000000"/>
              </a:solidFill>
              <a:latin typeface="Calibri"/>
              <a:ea typeface="Calibri"/>
              <a:cs typeface="Calibri"/>
              <a:sym typeface="Calibri"/>
            </a:endParaRPr>
          </a:p>
        </p:txBody>
      </p:sp>
      <p:sp>
        <p:nvSpPr>
          <p:cNvPr id="217" name="Google Shape;217;p12"/>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Predictive Analysis</a:t>
            </a:r>
            <a:endParaRPr sz="3600"/>
          </a:p>
          <a:p>
            <a:pPr indent="457200" lvl="0" marL="0" rtl="0" algn="l">
              <a:spcBef>
                <a:spcPts val="0"/>
              </a:spcBef>
              <a:spcAft>
                <a:spcPts val="0"/>
              </a:spcAft>
              <a:buClr>
                <a:schemeClr val="dk1"/>
              </a:buClr>
              <a:buSzPts val="4400"/>
              <a:buFont typeface="Calibri"/>
              <a:buNone/>
            </a:pPr>
            <a:r>
              <a:rPr i="1" lang="en-FI" sz="2000"/>
              <a:t>Simulate the Business Outcome with Expected Value Framework</a:t>
            </a:r>
            <a:endParaRPr i="1" sz="2000"/>
          </a:p>
        </p:txBody>
      </p:sp>
      <p:sp>
        <p:nvSpPr>
          <p:cNvPr id="218" name="Google Shape;218;p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3"/>
          <p:cNvSpPr/>
          <p:nvPr/>
        </p:nvSpPr>
        <p:spPr>
          <a:xfrm>
            <a:off x="1348525" y="1617276"/>
            <a:ext cx="2359800" cy="1023600"/>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FI" sz="1700">
                <a:solidFill>
                  <a:schemeClr val="dk1"/>
                </a:solidFill>
                <a:latin typeface="Calibri"/>
                <a:ea typeface="Calibri"/>
                <a:cs typeface="Calibri"/>
                <a:sym typeface="Calibri"/>
              </a:rPr>
              <a:t>Random Forest</a:t>
            </a:r>
            <a:r>
              <a:rPr b="0" i="0" lang="en-FI" sz="1700" u="none" cap="none" strike="noStrike">
                <a:solidFill>
                  <a:schemeClr val="dk1"/>
                </a:solidFill>
                <a:latin typeface="Calibri"/>
                <a:ea typeface="Calibri"/>
                <a:cs typeface="Calibri"/>
                <a:sym typeface="Calibri"/>
              </a:rPr>
              <a:t> Model</a:t>
            </a:r>
            <a:endParaRPr b="0" i="0" sz="1700" u="none" cap="none" strike="noStrike">
              <a:solidFill>
                <a:srgbClr val="000000"/>
              </a:solidFill>
              <a:latin typeface="Arial"/>
              <a:ea typeface="Arial"/>
              <a:cs typeface="Arial"/>
              <a:sym typeface="Arial"/>
            </a:endParaRPr>
          </a:p>
        </p:txBody>
      </p:sp>
      <p:sp>
        <p:nvSpPr>
          <p:cNvPr id="224" name="Google Shape;224;p13"/>
          <p:cNvSpPr/>
          <p:nvPr/>
        </p:nvSpPr>
        <p:spPr>
          <a:xfrm>
            <a:off x="5059800" y="1617275"/>
            <a:ext cx="2296800" cy="1122600"/>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FI" sz="1700">
                <a:solidFill>
                  <a:schemeClr val="dk1"/>
                </a:solidFill>
                <a:latin typeface="Calibri"/>
                <a:ea typeface="Calibri"/>
                <a:cs typeface="Calibri"/>
                <a:sym typeface="Calibri"/>
              </a:rPr>
              <a:t>Random Forest</a:t>
            </a:r>
            <a:r>
              <a:rPr b="0" i="0" lang="en-FI" sz="1700" u="none" cap="none" strike="noStrike">
                <a:solidFill>
                  <a:schemeClr val="dk1"/>
                </a:solidFill>
                <a:latin typeface="Calibri"/>
                <a:ea typeface="Calibri"/>
                <a:cs typeface="Calibri"/>
                <a:sym typeface="Calibri"/>
              </a:rPr>
              <a:t> Model</a:t>
            </a:r>
            <a:endParaRPr b="0" i="0" sz="1700" u="none" cap="none" strike="noStrike">
              <a:solidFill>
                <a:srgbClr val="000000"/>
              </a:solidFill>
              <a:latin typeface="Arial"/>
              <a:ea typeface="Arial"/>
              <a:cs typeface="Arial"/>
              <a:sym typeface="Arial"/>
            </a:endParaRPr>
          </a:p>
          <a:p>
            <a:pPr indent="-279400" lvl="0" marL="285750" marR="0" rtl="0" algn="l">
              <a:lnSpc>
                <a:spcPct val="100000"/>
              </a:lnSpc>
              <a:spcBef>
                <a:spcPts val="0"/>
              </a:spcBef>
              <a:spcAft>
                <a:spcPts val="0"/>
              </a:spcAft>
              <a:buClr>
                <a:schemeClr val="dk1"/>
              </a:buClr>
              <a:buSzPts val="1700"/>
              <a:buFont typeface="Arial"/>
              <a:buChar char="•"/>
            </a:pPr>
            <a:r>
              <a:rPr b="0" i="0" lang="en-FI" sz="1700" u="none" cap="none" strike="noStrike">
                <a:solidFill>
                  <a:schemeClr val="dk1"/>
                </a:solidFill>
                <a:latin typeface="Calibri"/>
                <a:ea typeface="Calibri"/>
                <a:cs typeface="Calibri"/>
                <a:sym typeface="Calibri"/>
              </a:rPr>
              <a:t>n_estimators = </a:t>
            </a:r>
            <a:r>
              <a:rPr lang="en-FI" sz="1700">
                <a:solidFill>
                  <a:schemeClr val="dk1"/>
                </a:solidFill>
                <a:latin typeface="Calibri"/>
                <a:ea typeface="Calibri"/>
                <a:cs typeface="Calibri"/>
                <a:sym typeface="Calibri"/>
              </a:rPr>
              <a:t>300</a:t>
            </a:r>
            <a:endParaRPr b="0" i="0" sz="1700" u="none" cap="none" strike="noStrike">
              <a:solidFill>
                <a:srgbClr val="000000"/>
              </a:solidFill>
              <a:latin typeface="Arial"/>
              <a:ea typeface="Arial"/>
              <a:cs typeface="Arial"/>
              <a:sym typeface="Arial"/>
            </a:endParaRPr>
          </a:p>
          <a:p>
            <a:pPr indent="-279400" lvl="0" marL="285750" marR="0" rtl="0" algn="l">
              <a:lnSpc>
                <a:spcPct val="100000"/>
              </a:lnSpc>
              <a:spcBef>
                <a:spcPts val="0"/>
              </a:spcBef>
              <a:spcAft>
                <a:spcPts val="0"/>
              </a:spcAft>
              <a:buClr>
                <a:schemeClr val="dk1"/>
              </a:buClr>
              <a:buSzPts val="1700"/>
              <a:buFont typeface="Arial"/>
              <a:buChar char="•"/>
            </a:pPr>
            <a:r>
              <a:rPr b="0" i="0" lang="en-FI" sz="1700" u="none" cap="none" strike="noStrike">
                <a:solidFill>
                  <a:schemeClr val="dk1"/>
                </a:solidFill>
                <a:latin typeface="Calibri"/>
                <a:ea typeface="Calibri"/>
                <a:cs typeface="Calibri"/>
                <a:sym typeface="Calibri"/>
              </a:rPr>
              <a:t>max_depth = </a:t>
            </a:r>
            <a:r>
              <a:rPr lang="en-FI" sz="1700">
                <a:solidFill>
                  <a:schemeClr val="dk1"/>
                </a:solidFill>
                <a:latin typeface="Calibri"/>
                <a:ea typeface="Calibri"/>
                <a:cs typeface="Calibri"/>
                <a:sym typeface="Calibri"/>
              </a:rPr>
              <a:t>3</a:t>
            </a:r>
            <a:endParaRPr b="0" i="0" sz="1700" u="none" cap="none" strike="noStrike">
              <a:solidFill>
                <a:schemeClr val="dk1"/>
              </a:solidFill>
              <a:latin typeface="Calibri"/>
              <a:ea typeface="Calibri"/>
              <a:cs typeface="Calibri"/>
              <a:sym typeface="Calibri"/>
            </a:endParaRPr>
          </a:p>
        </p:txBody>
      </p:sp>
      <p:sp>
        <p:nvSpPr>
          <p:cNvPr id="225" name="Google Shape;225;p13"/>
          <p:cNvSpPr/>
          <p:nvPr/>
        </p:nvSpPr>
        <p:spPr>
          <a:xfrm>
            <a:off x="1202700" y="4191075"/>
            <a:ext cx="6153900" cy="1055100"/>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FI" sz="1700">
                <a:solidFill>
                  <a:schemeClr val="dk1"/>
                </a:solidFill>
                <a:latin typeface="Calibri"/>
                <a:ea typeface="Calibri"/>
                <a:cs typeface="Calibri"/>
                <a:sym typeface="Calibri"/>
              </a:rPr>
              <a:t>Cross validation</a:t>
            </a:r>
            <a:endParaRPr sz="1700">
              <a:solidFill>
                <a:schemeClr val="dk1"/>
              </a:solidFill>
              <a:latin typeface="Calibri"/>
              <a:ea typeface="Calibri"/>
              <a:cs typeface="Calibri"/>
              <a:sym typeface="Calibri"/>
            </a:endParaRPr>
          </a:p>
          <a:p>
            <a:pPr indent="-279400" lvl="0" marL="285750" marR="0" rtl="0" algn="l">
              <a:lnSpc>
                <a:spcPct val="100000"/>
              </a:lnSpc>
              <a:spcBef>
                <a:spcPts val="0"/>
              </a:spcBef>
              <a:spcAft>
                <a:spcPts val="0"/>
              </a:spcAft>
              <a:buClr>
                <a:schemeClr val="dk1"/>
              </a:buClr>
              <a:buSzPts val="1700"/>
              <a:buChar char="•"/>
            </a:pPr>
            <a:r>
              <a:rPr lang="en-FI" sz="1700">
                <a:solidFill>
                  <a:schemeClr val="dk1"/>
                </a:solidFill>
                <a:latin typeface="Calibri"/>
                <a:ea typeface="Calibri"/>
                <a:cs typeface="Calibri"/>
                <a:sym typeface="Calibri"/>
              </a:rPr>
              <a:t>hit score</a:t>
            </a:r>
            <a:endParaRPr b="0" i="0" sz="1700" u="none" cap="none" strike="noStrike">
              <a:solidFill>
                <a:srgbClr val="000000"/>
              </a:solidFill>
              <a:latin typeface="Arial"/>
              <a:ea typeface="Arial"/>
              <a:cs typeface="Arial"/>
              <a:sym typeface="Arial"/>
            </a:endParaRPr>
          </a:p>
          <a:p>
            <a:pPr indent="-279400" lvl="0" marL="285750" marR="0" rtl="0" algn="l">
              <a:lnSpc>
                <a:spcPct val="100000"/>
              </a:lnSpc>
              <a:spcBef>
                <a:spcPts val="0"/>
              </a:spcBef>
              <a:spcAft>
                <a:spcPts val="0"/>
              </a:spcAft>
              <a:buClr>
                <a:schemeClr val="dk1"/>
              </a:buClr>
              <a:buSzPts val="1700"/>
              <a:buChar char="•"/>
            </a:pPr>
            <a:r>
              <a:rPr b="0" i="0" lang="en-FI" sz="1700" u="none" cap="none" strike="noStrike">
                <a:solidFill>
                  <a:schemeClr val="dk1"/>
                </a:solidFill>
                <a:latin typeface="Calibri"/>
                <a:ea typeface="Calibri"/>
                <a:cs typeface="Calibri"/>
                <a:sym typeface="Calibri"/>
              </a:rPr>
              <a:t>accuracy</a:t>
            </a:r>
            <a:endParaRPr b="0" i="0" sz="1700" u="none" cap="none" strike="noStrike">
              <a:solidFill>
                <a:srgbClr val="000000"/>
              </a:solidFill>
              <a:latin typeface="Arial"/>
              <a:ea typeface="Arial"/>
              <a:cs typeface="Arial"/>
              <a:sym typeface="Arial"/>
            </a:endParaRPr>
          </a:p>
        </p:txBody>
      </p:sp>
      <p:sp>
        <p:nvSpPr>
          <p:cNvPr id="226" name="Google Shape;226;p13"/>
          <p:cNvSpPr txBox="1"/>
          <p:nvPr/>
        </p:nvSpPr>
        <p:spPr>
          <a:xfrm>
            <a:off x="2696626" y="2739875"/>
            <a:ext cx="3278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FI" sz="1400" u="none" cap="none" strike="noStrike">
                <a:solidFill>
                  <a:schemeClr val="dk1"/>
                </a:solidFill>
                <a:latin typeface="Calibri"/>
                <a:ea typeface="Calibri"/>
                <a:cs typeface="Calibri"/>
                <a:sym typeface="Calibri"/>
              </a:rPr>
              <a:t>GridCV for hyperparameter tuning</a:t>
            </a:r>
            <a:endParaRPr b="0" i="0" sz="1400" u="none" cap="none" strike="noStrike">
              <a:solidFill>
                <a:srgbClr val="000000"/>
              </a:solidFill>
              <a:latin typeface="Arial"/>
              <a:ea typeface="Arial"/>
              <a:cs typeface="Arial"/>
              <a:sym typeface="Arial"/>
            </a:endParaRPr>
          </a:p>
        </p:txBody>
      </p:sp>
      <p:sp>
        <p:nvSpPr>
          <p:cNvPr id="227" name="Google Shape;227;p13"/>
          <p:cNvSpPr txBox="1"/>
          <p:nvPr/>
        </p:nvSpPr>
        <p:spPr>
          <a:xfrm>
            <a:off x="3048000" y="3883275"/>
            <a:ext cx="2463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FI" sz="1400" u="none" cap="none" strike="noStrike">
                <a:solidFill>
                  <a:schemeClr val="dk1"/>
                </a:solidFill>
                <a:latin typeface="Calibri"/>
                <a:ea typeface="Calibri"/>
                <a:cs typeface="Calibri"/>
                <a:sym typeface="Calibri"/>
              </a:rPr>
              <a:t>K-fold cross-validation,</a:t>
            </a:r>
            <a:r>
              <a:rPr lang="en-FI"/>
              <a:t> </a:t>
            </a:r>
            <a:r>
              <a:rPr b="0" i="0" lang="en-FI" sz="1400" u="none" cap="none" strike="noStrike">
                <a:solidFill>
                  <a:schemeClr val="dk1"/>
                </a:solidFill>
                <a:latin typeface="Calibri"/>
                <a:ea typeface="Calibri"/>
                <a:cs typeface="Calibri"/>
                <a:sym typeface="Calibri"/>
              </a:rPr>
              <a:t>k = 10</a:t>
            </a:r>
            <a:endParaRPr b="0" i="0" sz="1400" u="none" cap="none" strike="noStrike">
              <a:solidFill>
                <a:srgbClr val="000000"/>
              </a:solidFill>
              <a:latin typeface="Arial"/>
              <a:ea typeface="Arial"/>
              <a:cs typeface="Arial"/>
              <a:sym typeface="Arial"/>
            </a:endParaRPr>
          </a:p>
        </p:txBody>
      </p:sp>
      <p:sp>
        <p:nvSpPr>
          <p:cNvPr id="228" name="Google Shape;228;p13"/>
          <p:cNvSpPr/>
          <p:nvPr/>
        </p:nvSpPr>
        <p:spPr>
          <a:xfrm>
            <a:off x="4095303" y="2201750"/>
            <a:ext cx="634500" cy="314400"/>
          </a:xfrm>
          <a:prstGeom prst="rightArrow">
            <a:avLst>
              <a:gd fmla="val 50000" name="adj1"/>
              <a:gd fmla="val 50000"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p13"/>
          <p:cNvSpPr/>
          <p:nvPr/>
        </p:nvSpPr>
        <p:spPr>
          <a:xfrm rot="5400000">
            <a:off x="6044325" y="3314475"/>
            <a:ext cx="588300" cy="291300"/>
          </a:xfrm>
          <a:prstGeom prst="rightArrow">
            <a:avLst>
              <a:gd fmla="val 50000" name="adj1"/>
              <a:gd fmla="val 41233"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0" name="Google Shape;230;p13"/>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Predictive Analysis</a:t>
            </a:r>
            <a:endParaRPr sz="3600"/>
          </a:p>
          <a:p>
            <a:pPr indent="457200" lvl="0" marL="0" rtl="0" algn="l">
              <a:spcBef>
                <a:spcPts val="0"/>
              </a:spcBef>
              <a:spcAft>
                <a:spcPts val="0"/>
              </a:spcAft>
              <a:buClr>
                <a:schemeClr val="dk1"/>
              </a:buClr>
              <a:buSzPts val="4400"/>
              <a:buFont typeface="Calibri"/>
              <a:buNone/>
            </a:pPr>
            <a:r>
              <a:rPr i="1" lang="en-FI" sz="2000"/>
              <a:t>Hyperparameter tuning &amp; Cross-Validation</a:t>
            </a:r>
            <a:endParaRPr i="1" sz="2000"/>
          </a:p>
        </p:txBody>
      </p:sp>
      <p:sp>
        <p:nvSpPr>
          <p:cNvPr id="231" name="Google Shape;231;p13"/>
          <p:cNvSpPr txBox="1"/>
          <p:nvPr/>
        </p:nvSpPr>
        <p:spPr>
          <a:xfrm>
            <a:off x="8009250" y="5246175"/>
            <a:ext cx="37749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lang="en-FI" sz="1500">
                <a:solidFill>
                  <a:schemeClr val="dk1"/>
                </a:solidFill>
                <a:latin typeface="Calibri"/>
                <a:ea typeface="Calibri"/>
                <a:cs typeface="Calibri"/>
                <a:sym typeface="Calibri"/>
              </a:rPr>
              <a:t>After tuning the parameter, we can observe that the hit rate of model random forest did not improve. </a:t>
            </a:r>
            <a:endParaRPr i="0" sz="15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b="0" i="0" sz="1500" u="none" cap="none" strike="noStrike">
              <a:solidFill>
                <a:srgbClr val="000000"/>
              </a:solidFill>
              <a:latin typeface="Arial"/>
              <a:ea typeface="Arial"/>
              <a:cs typeface="Arial"/>
              <a:sym typeface="Arial"/>
            </a:endParaRPr>
          </a:p>
        </p:txBody>
      </p:sp>
      <p:pic>
        <p:nvPicPr>
          <p:cNvPr id="232" name="Google Shape;232;p13"/>
          <p:cNvPicPr preferRelativeResize="0"/>
          <p:nvPr/>
        </p:nvPicPr>
        <p:blipFill>
          <a:blip r:embed="rId3">
            <a:alphaModFix/>
          </a:blip>
          <a:stretch>
            <a:fillRect/>
          </a:stretch>
        </p:blipFill>
        <p:spPr>
          <a:xfrm>
            <a:off x="7686599" y="1549825"/>
            <a:ext cx="4097549" cy="3696350"/>
          </a:xfrm>
          <a:prstGeom prst="rect">
            <a:avLst/>
          </a:prstGeom>
          <a:noFill/>
          <a:ln>
            <a:noFill/>
          </a:ln>
        </p:spPr>
      </p:pic>
      <p:pic>
        <p:nvPicPr>
          <p:cNvPr id="233" name="Google Shape;233;p13"/>
          <p:cNvPicPr preferRelativeResize="0"/>
          <p:nvPr/>
        </p:nvPicPr>
        <p:blipFill>
          <a:blip r:embed="rId4">
            <a:alphaModFix/>
          </a:blip>
          <a:stretch>
            <a:fillRect/>
          </a:stretch>
        </p:blipFill>
        <p:spPr>
          <a:xfrm>
            <a:off x="2539350" y="4618000"/>
            <a:ext cx="3947799" cy="270400"/>
          </a:xfrm>
          <a:prstGeom prst="rect">
            <a:avLst/>
          </a:prstGeom>
          <a:noFill/>
          <a:ln>
            <a:noFill/>
          </a:ln>
        </p:spPr>
      </p:pic>
      <p:pic>
        <p:nvPicPr>
          <p:cNvPr id="234" name="Google Shape;234;p13"/>
          <p:cNvPicPr preferRelativeResize="0"/>
          <p:nvPr/>
        </p:nvPicPr>
        <p:blipFill>
          <a:blip r:embed="rId5">
            <a:alphaModFix/>
          </a:blip>
          <a:stretch>
            <a:fillRect/>
          </a:stretch>
        </p:blipFill>
        <p:spPr>
          <a:xfrm>
            <a:off x="2539350" y="4925800"/>
            <a:ext cx="4238849" cy="270400"/>
          </a:xfrm>
          <a:prstGeom prst="rect">
            <a:avLst/>
          </a:prstGeom>
          <a:noFill/>
          <a:ln>
            <a:noFill/>
          </a:ln>
        </p:spPr>
      </p:pic>
      <p:sp>
        <p:nvSpPr>
          <p:cNvPr id="235" name="Google Shape;235;p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p:nvPr/>
        </p:nvSpPr>
        <p:spPr>
          <a:xfrm>
            <a:off x="838200" y="1883228"/>
            <a:ext cx="10515600" cy="44304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 name="Google Shape;241;p14"/>
          <p:cNvSpPr txBox="1"/>
          <p:nvPr>
            <p:ph idx="1" type="body"/>
          </p:nvPr>
        </p:nvSpPr>
        <p:spPr>
          <a:xfrm>
            <a:off x="614525" y="1437975"/>
            <a:ext cx="11110500" cy="4875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FI" sz="1600">
                <a:solidFill>
                  <a:srgbClr val="0E101A"/>
                </a:solidFill>
              </a:rPr>
              <a:t>Based on the findings from EDA &amp; predictive analysis, the marketing department should consider the following guidelines for a target group when conducting a marketing campaign: </a:t>
            </a:r>
            <a:endParaRPr sz="1600">
              <a:solidFill>
                <a:srgbClr val="0E101A"/>
              </a:solidFill>
            </a:endParaRPr>
          </a:p>
          <a:p>
            <a:pPr indent="0" lvl="0" marL="0" rtl="0" algn="l">
              <a:lnSpc>
                <a:spcPct val="115000"/>
              </a:lnSpc>
              <a:spcBef>
                <a:spcPts val="0"/>
              </a:spcBef>
              <a:spcAft>
                <a:spcPts val="0"/>
              </a:spcAft>
              <a:buNone/>
            </a:pPr>
            <a:r>
              <a:t/>
            </a:r>
            <a:endParaRPr sz="1600">
              <a:solidFill>
                <a:srgbClr val="0E101A"/>
              </a:solidFill>
            </a:endParaRPr>
          </a:p>
          <a:p>
            <a:pPr indent="-330200" lvl="0" marL="457200" rtl="0" algn="l">
              <a:lnSpc>
                <a:spcPct val="115000"/>
              </a:lnSpc>
              <a:spcBef>
                <a:spcPts val="0"/>
              </a:spcBef>
              <a:spcAft>
                <a:spcPts val="0"/>
              </a:spcAft>
              <a:buClr>
                <a:srgbClr val="0E101A"/>
              </a:buClr>
              <a:buSzPts val="1600"/>
              <a:buFont typeface="Calibri"/>
              <a:buChar char="●"/>
            </a:pPr>
            <a:r>
              <a:rPr lang="en-FI" sz="1600">
                <a:solidFill>
                  <a:srgbClr val="0E101A"/>
                </a:solidFill>
              </a:rPr>
              <a:t>In general, the marketing department should target applicants with a high-income ratio because it is more sensible that applicants with a high income to the loan amount get accepted</a:t>
            </a:r>
            <a:endParaRPr sz="1600">
              <a:solidFill>
                <a:srgbClr val="0E101A"/>
              </a:solidFill>
            </a:endParaRPr>
          </a:p>
          <a:p>
            <a:pPr indent="-330200" lvl="0" marL="457200" rtl="0" algn="l">
              <a:lnSpc>
                <a:spcPct val="115000"/>
              </a:lnSpc>
              <a:spcBef>
                <a:spcPts val="0"/>
              </a:spcBef>
              <a:spcAft>
                <a:spcPts val="0"/>
              </a:spcAft>
              <a:buClr>
                <a:srgbClr val="0E101A"/>
              </a:buClr>
              <a:buSzPts val="1600"/>
              <a:buFont typeface="Calibri"/>
              <a:buChar char="●"/>
            </a:pPr>
            <a:r>
              <a:rPr lang="en-FI" sz="1600">
                <a:solidFill>
                  <a:srgbClr val="0E101A"/>
                </a:solidFill>
              </a:rPr>
              <a:t>The applicant with a co-applicant yield a higher chance of getting the application accepted, which is why the marketing department should target applicants who are not single or live alone. However, the dataset did not include these factors, so having this type of data in the application is highly recommended</a:t>
            </a:r>
            <a:endParaRPr sz="1600">
              <a:solidFill>
                <a:srgbClr val="0E101A"/>
              </a:solidFill>
            </a:endParaRPr>
          </a:p>
          <a:p>
            <a:pPr indent="-330200" lvl="0" marL="457200" rtl="0" algn="l">
              <a:lnSpc>
                <a:spcPct val="115000"/>
              </a:lnSpc>
              <a:spcBef>
                <a:spcPts val="0"/>
              </a:spcBef>
              <a:spcAft>
                <a:spcPts val="0"/>
              </a:spcAft>
              <a:buClr>
                <a:srgbClr val="0E101A"/>
              </a:buClr>
              <a:buSzPts val="1600"/>
              <a:buFont typeface="Calibri"/>
              <a:buChar char="●"/>
            </a:pPr>
            <a:r>
              <a:rPr lang="en-FI" sz="1600">
                <a:solidFill>
                  <a:srgbClr val="0E101A"/>
                </a:solidFill>
              </a:rPr>
              <a:t>Considering the loan purpose and property type factors, the marketing department should emphasize targeting families with multifamily and 1-4 family property types </a:t>
            </a:r>
            <a:endParaRPr sz="1600">
              <a:solidFill>
                <a:srgbClr val="0E101A"/>
              </a:solidFill>
            </a:endParaRPr>
          </a:p>
          <a:p>
            <a:pPr indent="-330200" lvl="0" marL="457200" rtl="0" algn="l">
              <a:lnSpc>
                <a:spcPct val="115000"/>
              </a:lnSpc>
              <a:spcBef>
                <a:spcPts val="0"/>
              </a:spcBef>
              <a:spcAft>
                <a:spcPts val="0"/>
              </a:spcAft>
              <a:buClr>
                <a:srgbClr val="0E101A"/>
              </a:buClr>
              <a:buSzPts val="1600"/>
              <a:buFont typeface="Calibri"/>
              <a:buChar char="●"/>
            </a:pPr>
            <a:r>
              <a:rPr lang="en-FI" sz="1600">
                <a:solidFill>
                  <a:srgbClr val="0E101A"/>
                </a:solidFill>
              </a:rPr>
              <a:t>However, it seems that applicant background information (sex, race, ethnicity) and the property location (state) have less importance in predicting the approval</a:t>
            </a:r>
            <a:endParaRPr sz="1600">
              <a:solidFill>
                <a:srgbClr val="0E101A"/>
              </a:solidFill>
            </a:endParaRPr>
          </a:p>
          <a:p>
            <a:pPr indent="0" lvl="0" marL="457200" rtl="0" algn="l">
              <a:lnSpc>
                <a:spcPct val="115000"/>
              </a:lnSpc>
              <a:spcBef>
                <a:spcPts val="0"/>
              </a:spcBef>
              <a:spcAft>
                <a:spcPts val="0"/>
              </a:spcAft>
              <a:buNone/>
            </a:pPr>
            <a:r>
              <a:t/>
            </a:r>
            <a:endParaRPr sz="1600">
              <a:solidFill>
                <a:srgbClr val="0E101A"/>
              </a:solidFill>
            </a:endParaRPr>
          </a:p>
          <a:p>
            <a:pPr indent="0" lvl="0" marL="0" rtl="0" algn="l">
              <a:spcBef>
                <a:spcPts val="1000"/>
              </a:spcBef>
              <a:spcAft>
                <a:spcPts val="0"/>
              </a:spcAft>
              <a:buNone/>
            </a:pPr>
            <a:r>
              <a:rPr lang="en-FI" sz="1600"/>
              <a:t>⇒ To conclude, the marketing department could conduct a marketing campaign targeting families searching to purchase multifamily or 1-4 family properties. Furthermore, the marketing campaign tone should also emphasize the refinancing factor, meaning that the campaign could educate families on how they can save money or get a better interest rate by refinancing their mortgage loans.</a:t>
            </a:r>
            <a:endParaRPr sz="1600"/>
          </a:p>
        </p:txBody>
      </p:sp>
      <p:sp>
        <p:nvSpPr>
          <p:cNvPr id="242" name="Google Shape;242;p14"/>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Recommendation</a:t>
            </a:r>
            <a:endParaRPr sz="3600"/>
          </a:p>
          <a:p>
            <a:pPr indent="0" lvl="0" marL="0" rtl="0" algn="l">
              <a:spcBef>
                <a:spcPts val="0"/>
              </a:spcBef>
              <a:spcAft>
                <a:spcPts val="0"/>
              </a:spcAft>
              <a:buClr>
                <a:schemeClr val="dk1"/>
              </a:buClr>
              <a:buSzPts val="4400"/>
              <a:buFont typeface="Calibri"/>
              <a:buNone/>
            </a:pPr>
            <a:r>
              <a:rPr i="1" lang="en-FI" sz="2000"/>
              <a:t>	We Suggest Using Random Forest Model in Predicting the Mortgage Loan Approval</a:t>
            </a:r>
            <a:endParaRPr i="1" sz="2000"/>
          </a:p>
        </p:txBody>
      </p:sp>
      <p:sp>
        <p:nvSpPr>
          <p:cNvPr id="243" name="Google Shape;243;p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5"/>
          <p:cNvSpPr txBox="1"/>
          <p:nvPr>
            <p:ph idx="1" type="body"/>
          </p:nvPr>
        </p:nvSpPr>
        <p:spPr>
          <a:xfrm>
            <a:off x="540775" y="1420050"/>
            <a:ext cx="10812900" cy="4934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b="1" lang="en-FI" sz="1600"/>
              <a:t>Improving the model through trial and errors</a:t>
            </a:r>
            <a:endParaRPr sz="1600"/>
          </a:p>
          <a:p>
            <a:pPr indent="0" lvl="0" marL="0" rtl="0" algn="l">
              <a:lnSpc>
                <a:spcPct val="100000"/>
              </a:lnSpc>
              <a:spcBef>
                <a:spcPts val="0"/>
              </a:spcBef>
              <a:spcAft>
                <a:spcPts val="0"/>
              </a:spcAft>
              <a:buClr>
                <a:schemeClr val="dk1"/>
              </a:buClr>
              <a:buSzPts val="1400"/>
              <a:buNone/>
            </a:pPr>
            <a:r>
              <a:rPr lang="en-FI" sz="1600"/>
              <a:t>The modeling process was not straightforward as it required a lot of trial and errors</a:t>
            </a:r>
            <a:endParaRPr sz="1600"/>
          </a:p>
          <a:p>
            <a:pPr indent="-330200" lvl="0" marL="457200" rtl="0" algn="l">
              <a:lnSpc>
                <a:spcPct val="100000"/>
              </a:lnSpc>
              <a:spcBef>
                <a:spcPts val="0"/>
              </a:spcBef>
              <a:spcAft>
                <a:spcPts val="0"/>
              </a:spcAft>
              <a:buSzPts val="1600"/>
              <a:buChar char="●"/>
            </a:pPr>
            <a:r>
              <a:rPr lang="en-FI" sz="1600"/>
              <a:t>Examining </a:t>
            </a:r>
            <a:r>
              <a:rPr lang="en-FI" sz="1600"/>
              <a:t>each features required iterations in the process for improving the model performance</a:t>
            </a:r>
            <a:endParaRPr sz="1600"/>
          </a:p>
          <a:p>
            <a:pPr indent="-330200" lvl="0" marL="457200" rtl="0" algn="l">
              <a:lnSpc>
                <a:spcPct val="100000"/>
              </a:lnSpc>
              <a:spcBef>
                <a:spcPts val="0"/>
              </a:spcBef>
              <a:spcAft>
                <a:spcPts val="0"/>
              </a:spcAft>
              <a:buSzPts val="1600"/>
              <a:buChar char="●"/>
            </a:pPr>
            <a:r>
              <a:rPr lang="en-FI" sz="1600"/>
              <a:t>Only the use of two models were planned to be used this project, boosted decision tree models were later introduced in this project </a:t>
            </a:r>
            <a:endParaRPr sz="1600"/>
          </a:p>
          <a:p>
            <a:pPr indent="-330200" lvl="0" marL="457200" rtl="0" algn="l">
              <a:lnSpc>
                <a:spcPct val="100000"/>
              </a:lnSpc>
              <a:spcBef>
                <a:spcPts val="0"/>
              </a:spcBef>
              <a:spcAft>
                <a:spcPts val="0"/>
              </a:spcAft>
              <a:buSzPts val="1600"/>
              <a:buChar char="●"/>
            </a:pPr>
            <a:r>
              <a:rPr lang="en-FI" sz="1600"/>
              <a:t>Lasso shrinked all coefficients to 0, suggesting that our variables might not be good predictors. Furthermore, trying a very small lambda caused a heavy workload on CPU</a:t>
            </a:r>
            <a:endParaRPr sz="1600"/>
          </a:p>
          <a:p>
            <a:pPr indent="-330200" lvl="0" marL="457200" rtl="0" algn="l">
              <a:lnSpc>
                <a:spcPct val="100000"/>
              </a:lnSpc>
              <a:spcBef>
                <a:spcPts val="0"/>
              </a:spcBef>
              <a:spcAft>
                <a:spcPts val="0"/>
              </a:spcAft>
              <a:buSzPts val="1600"/>
              <a:buChar char="●"/>
            </a:pPr>
            <a:r>
              <a:rPr lang="en-FI" sz="1600"/>
              <a:t>The hyperparameter tuning did not improve the performance noticeably</a:t>
            </a:r>
            <a:endParaRPr sz="1600"/>
          </a:p>
          <a:p>
            <a:pPr indent="0" lvl="0" marL="457200" rtl="0" algn="l">
              <a:lnSpc>
                <a:spcPct val="100000"/>
              </a:lnSpc>
              <a:spcBef>
                <a:spcPts val="0"/>
              </a:spcBef>
              <a:spcAft>
                <a:spcPts val="0"/>
              </a:spcAft>
              <a:buNone/>
            </a:pPr>
            <a:r>
              <a:t/>
            </a:r>
            <a:endParaRPr sz="1600"/>
          </a:p>
          <a:p>
            <a:pPr indent="0" lvl="0" marL="0" rtl="0" algn="l">
              <a:lnSpc>
                <a:spcPct val="150000"/>
              </a:lnSpc>
              <a:spcBef>
                <a:spcPts val="0"/>
              </a:spcBef>
              <a:spcAft>
                <a:spcPts val="0"/>
              </a:spcAft>
              <a:buClr>
                <a:schemeClr val="dk1"/>
              </a:buClr>
              <a:buSzPts val="1600"/>
              <a:buNone/>
            </a:pPr>
            <a:r>
              <a:rPr b="1" lang="en-FI" sz="1600"/>
              <a:t>Computational efficiency </a:t>
            </a:r>
            <a:endParaRPr sz="1600"/>
          </a:p>
          <a:p>
            <a:pPr indent="0" lvl="0" marL="0" rtl="0" algn="l">
              <a:lnSpc>
                <a:spcPct val="100000"/>
              </a:lnSpc>
              <a:spcBef>
                <a:spcPts val="0"/>
              </a:spcBef>
              <a:spcAft>
                <a:spcPts val="0"/>
              </a:spcAft>
              <a:buClr>
                <a:schemeClr val="dk1"/>
              </a:buClr>
              <a:buSzPts val="1400"/>
              <a:buNone/>
            </a:pPr>
            <a:r>
              <a:rPr lang="en-FI" sz="1600"/>
              <a:t>Running LightGBM caused computational crashes and heavy workload on CPU</a:t>
            </a:r>
            <a:endParaRPr sz="1600"/>
          </a:p>
          <a:p>
            <a:pPr indent="0" lvl="0" marL="0" rtl="0" algn="l">
              <a:lnSpc>
                <a:spcPct val="100000"/>
              </a:lnSpc>
              <a:spcBef>
                <a:spcPts val="0"/>
              </a:spcBef>
              <a:spcAft>
                <a:spcPts val="0"/>
              </a:spcAft>
              <a:buClr>
                <a:schemeClr val="dk1"/>
              </a:buClr>
              <a:buSzPts val="1400"/>
              <a:buNone/>
            </a:pPr>
            <a:r>
              <a:t/>
            </a:r>
            <a:endParaRPr sz="1600"/>
          </a:p>
          <a:p>
            <a:pPr indent="0" lvl="0" marL="0" rtl="0" algn="l">
              <a:lnSpc>
                <a:spcPct val="150000"/>
              </a:lnSpc>
              <a:spcBef>
                <a:spcPts val="0"/>
              </a:spcBef>
              <a:spcAft>
                <a:spcPts val="0"/>
              </a:spcAft>
              <a:buClr>
                <a:schemeClr val="dk1"/>
              </a:buClr>
              <a:buSzPts val="1600"/>
              <a:buNone/>
            </a:pPr>
            <a:r>
              <a:rPr b="1" lang="en-FI" sz="1600"/>
              <a:t>Limitations</a:t>
            </a:r>
            <a:endParaRPr sz="1600"/>
          </a:p>
          <a:p>
            <a:pPr indent="0" lvl="0" marL="0" rtl="0" algn="l">
              <a:lnSpc>
                <a:spcPct val="100000"/>
              </a:lnSpc>
              <a:spcBef>
                <a:spcPts val="0"/>
              </a:spcBef>
              <a:spcAft>
                <a:spcPts val="0"/>
              </a:spcAft>
              <a:buClr>
                <a:schemeClr val="dk1"/>
              </a:buClr>
              <a:buSzPts val="1400"/>
              <a:buNone/>
            </a:pPr>
            <a:r>
              <a:rPr lang="en-FI" sz="1600"/>
              <a:t>The elimination of variables might have influenced the model performance as some combinations may have predicted our target variable better. Moreover, the cost-benefit framework may vary depending on the fee and commissions set by the companies.</a:t>
            </a:r>
            <a:endParaRPr sz="1600"/>
          </a:p>
        </p:txBody>
      </p:sp>
      <p:sp>
        <p:nvSpPr>
          <p:cNvPr id="249" name="Google Shape;249;p15"/>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Discussions and Limitations</a:t>
            </a:r>
            <a:endParaRPr i="1" sz="2000"/>
          </a:p>
        </p:txBody>
      </p:sp>
      <p:sp>
        <p:nvSpPr>
          <p:cNvPr id="250" name="Google Shape;250;p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idx="1" type="body"/>
          </p:nvPr>
        </p:nvSpPr>
        <p:spPr>
          <a:xfrm>
            <a:off x="509550" y="1403075"/>
            <a:ext cx="11409000" cy="43512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60000"/>
              </a:lnSpc>
              <a:spcBef>
                <a:spcPts val="0"/>
              </a:spcBef>
              <a:spcAft>
                <a:spcPts val="0"/>
              </a:spcAft>
              <a:buClr>
                <a:srgbClr val="000000"/>
              </a:buClr>
              <a:buSzPct val="90000"/>
              <a:buNone/>
            </a:pPr>
            <a:r>
              <a:rPr b="1" i="0" lang="en-FI" sz="2000" u="none" strike="noStrike">
                <a:solidFill>
                  <a:srgbClr val="000000"/>
                </a:solidFill>
                <a:latin typeface="Calibri"/>
                <a:ea typeface="Calibri"/>
                <a:cs typeface="Calibri"/>
                <a:sym typeface="Calibri"/>
              </a:rPr>
              <a:t>How Does P2P Lending Works? </a:t>
            </a:r>
            <a:endParaRPr b="0" sz="2000">
              <a:latin typeface="Calibri"/>
              <a:ea typeface="Calibri"/>
              <a:cs typeface="Calibri"/>
              <a:sym typeface="Calibri"/>
            </a:endParaRPr>
          </a:p>
          <a:p>
            <a:pPr indent="0" lvl="0" marL="0" rtl="0" algn="l">
              <a:lnSpc>
                <a:spcPct val="160000"/>
              </a:lnSpc>
              <a:spcBef>
                <a:spcPts val="0"/>
              </a:spcBef>
              <a:spcAft>
                <a:spcPts val="0"/>
              </a:spcAft>
              <a:buClr>
                <a:srgbClr val="000000"/>
              </a:buClr>
              <a:buSzPct val="106993"/>
              <a:buNone/>
            </a:pPr>
            <a:r>
              <a:rPr b="0" i="0" lang="en-FI" sz="1682" u="none" strike="noStrike">
                <a:solidFill>
                  <a:srgbClr val="000000"/>
                </a:solidFill>
                <a:latin typeface="Calibri"/>
                <a:ea typeface="Calibri"/>
                <a:cs typeface="Calibri"/>
                <a:sym typeface="Calibri"/>
              </a:rPr>
              <a:t>The general context for a P2P loan lender company is that it operates as a third-party company between borrowers and investors. Each stakeholder benefits from the business as the borrower can leverage its loan terms and with every disbursed loan amount, the investors and P2P lender earn its revenue. Moreover, having bad credit customers will cause revenue losses for the P2P lenders. [1] </a:t>
            </a:r>
            <a:endParaRPr b="0" sz="1682">
              <a:latin typeface="Calibri"/>
              <a:ea typeface="Calibri"/>
              <a:cs typeface="Calibri"/>
              <a:sym typeface="Calibri"/>
            </a:endParaRPr>
          </a:p>
          <a:p>
            <a:pPr indent="0" lvl="0" marL="0" rtl="0" algn="l">
              <a:lnSpc>
                <a:spcPct val="160000"/>
              </a:lnSpc>
              <a:spcBef>
                <a:spcPts val="0"/>
              </a:spcBef>
              <a:spcAft>
                <a:spcPts val="0"/>
              </a:spcAft>
              <a:buClr>
                <a:schemeClr val="dk1"/>
              </a:buClr>
              <a:buSzPct val="90000"/>
              <a:buNone/>
            </a:pPr>
            <a:r>
              <a:t/>
            </a:r>
            <a:endParaRPr b="1" i="0" sz="2000" u="none" strike="noStrike">
              <a:solidFill>
                <a:srgbClr val="000000"/>
              </a:solidFill>
              <a:latin typeface="Calibri"/>
              <a:ea typeface="Calibri"/>
              <a:cs typeface="Calibri"/>
              <a:sym typeface="Calibri"/>
            </a:endParaRPr>
          </a:p>
          <a:p>
            <a:pPr indent="0" lvl="0" marL="0" rtl="0" algn="l">
              <a:lnSpc>
                <a:spcPct val="160000"/>
              </a:lnSpc>
              <a:spcBef>
                <a:spcPts val="0"/>
              </a:spcBef>
              <a:spcAft>
                <a:spcPts val="0"/>
              </a:spcAft>
              <a:buClr>
                <a:srgbClr val="000000"/>
              </a:buClr>
              <a:buSzPct val="90000"/>
              <a:buNone/>
            </a:pPr>
            <a:r>
              <a:rPr b="1" i="0" lang="en-FI" sz="2000" u="none" strike="noStrike">
                <a:solidFill>
                  <a:srgbClr val="000000"/>
                </a:solidFill>
                <a:latin typeface="Calibri"/>
                <a:ea typeface="Calibri"/>
                <a:cs typeface="Calibri"/>
                <a:sym typeface="Calibri"/>
              </a:rPr>
              <a:t>The Business Problem</a:t>
            </a:r>
            <a:endParaRPr b="0" sz="2000">
              <a:latin typeface="Calibri"/>
              <a:ea typeface="Calibri"/>
              <a:cs typeface="Calibri"/>
              <a:sym typeface="Calibri"/>
            </a:endParaRPr>
          </a:p>
          <a:p>
            <a:pPr indent="0" lvl="0" marL="0" rtl="0" algn="l">
              <a:lnSpc>
                <a:spcPct val="160000"/>
              </a:lnSpc>
              <a:spcBef>
                <a:spcPts val="0"/>
              </a:spcBef>
              <a:spcAft>
                <a:spcPts val="0"/>
              </a:spcAft>
              <a:buClr>
                <a:srgbClr val="000000"/>
              </a:buClr>
              <a:buSzPct val="106993"/>
              <a:buNone/>
            </a:pPr>
            <a:r>
              <a:rPr b="0" i="0" lang="en-FI" sz="1682" u="none" strike="noStrike">
                <a:solidFill>
                  <a:srgbClr val="000000"/>
                </a:solidFill>
                <a:latin typeface="Calibri"/>
                <a:ea typeface="Calibri"/>
                <a:cs typeface="Calibri"/>
                <a:sym typeface="Calibri"/>
              </a:rPr>
              <a:t>We have a P2P loan lender company specializing in mortgage loans in this business approach. Assumingly, the marketing department has decided to run a marketing campaign to retain the potential customers that have visited the website and shown interest in applying for a mortgage loan. However, it is not worthwhile to target all the customers as there might be high-risk customers with a low probability of getting disbursed loans. Therefore, the company wants to target the potential customers that are more likely to get disbursed loans, which also optimizes its contribution margin, i.e., minimize the marketing costs and maximize the revenue. </a:t>
            </a:r>
            <a:endParaRPr sz="1682">
              <a:latin typeface="Calibri"/>
              <a:ea typeface="Calibri"/>
              <a:cs typeface="Calibri"/>
              <a:sym typeface="Calibri"/>
            </a:endParaRPr>
          </a:p>
        </p:txBody>
      </p:sp>
      <p:sp>
        <p:nvSpPr>
          <p:cNvPr id="98" name="Google Shape;98;p2"/>
          <p:cNvSpPr/>
          <p:nvPr/>
        </p:nvSpPr>
        <p:spPr>
          <a:xfrm>
            <a:off x="0" y="6311900"/>
            <a:ext cx="12192000" cy="340800"/>
          </a:xfrm>
          <a:prstGeom prst="rect">
            <a:avLst/>
          </a:prstGeom>
          <a:solidFill>
            <a:srgbClr val="FFF2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i="1" lang="en-FI" sz="1000"/>
              <a:t>[</a:t>
            </a:r>
            <a:r>
              <a:rPr b="0" i="1" lang="en-FI" sz="1000" u="none" cap="none" strike="noStrike">
                <a:solidFill>
                  <a:srgbClr val="000000"/>
                </a:solidFill>
                <a:latin typeface="Arial"/>
                <a:ea typeface="Arial"/>
                <a:cs typeface="Arial"/>
                <a:sym typeface="Arial"/>
              </a:rPr>
              <a:t>1]. Kagan, J., 2022. What Is Peer-to-Peer (P2P) Lending? Definition and How It Works. [online] Investopedia. Available at: &lt;https://www.investopedia.com/terms/p/peer-to-peer-lending.asp&gt; [Accessed 8 October 2022].</a:t>
            </a:r>
            <a:endParaRPr b="0" i="1" sz="1000" u="none" cap="none" strike="noStrike">
              <a:solidFill>
                <a:schemeClr val="lt1"/>
              </a:solidFill>
              <a:latin typeface="Calibri"/>
              <a:ea typeface="Calibri"/>
              <a:cs typeface="Calibri"/>
              <a:sym typeface="Calibri"/>
            </a:endParaRPr>
          </a:p>
        </p:txBody>
      </p:sp>
      <p:sp>
        <p:nvSpPr>
          <p:cNvPr id="99" name="Google Shape;99;p2"/>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Business Problem</a:t>
            </a:r>
            <a:endParaRPr i="1" sz="2000"/>
          </a:p>
        </p:txBody>
      </p:sp>
      <p:sp>
        <p:nvSpPr>
          <p:cNvPr id="100" name="Google Shape;100;p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b="0" l="0" r="0" t="0"/>
          <a:stretch/>
        </p:blipFill>
        <p:spPr>
          <a:xfrm>
            <a:off x="6117625" y="1393443"/>
            <a:ext cx="5197675" cy="4835231"/>
          </a:xfrm>
          <a:prstGeom prst="rect">
            <a:avLst/>
          </a:prstGeom>
          <a:noFill/>
          <a:ln cap="flat" cmpd="sng" w="9525">
            <a:solidFill>
              <a:srgbClr val="434343"/>
            </a:solidFill>
            <a:prstDash val="solid"/>
            <a:round/>
            <a:headEnd len="sm" w="sm" type="none"/>
            <a:tailEnd len="sm" w="sm" type="none"/>
          </a:ln>
        </p:spPr>
      </p:pic>
      <p:sp>
        <p:nvSpPr>
          <p:cNvPr id="106" name="Google Shape;106;p3"/>
          <p:cNvSpPr/>
          <p:nvPr/>
        </p:nvSpPr>
        <p:spPr>
          <a:xfrm>
            <a:off x="647675" y="1393500"/>
            <a:ext cx="5337600" cy="48351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107" name="Google Shape;107;p3"/>
          <p:cNvSpPr txBox="1"/>
          <p:nvPr/>
        </p:nvSpPr>
        <p:spPr>
          <a:xfrm>
            <a:off x="2018269" y="2789471"/>
            <a:ext cx="1944600" cy="738900"/>
          </a:xfrm>
          <a:prstGeom prst="rect">
            <a:avLst/>
          </a:prstGeom>
          <a:noFill/>
          <a:ln>
            <a:noFill/>
          </a:ln>
        </p:spPr>
        <p:txBody>
          <a:bodyPr anchorCtr="0" anchor="t" bIns="45700" lIns="91425" spcFirstLastPara="1" rIns="91425" wrap="square" tIns="45700">
            <a:spAutoFit/>
          </a:bodyPr>
          <a:lstStyle/>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Categorical (14)</a:t>
            </a:r>
            <a:endParaRPr b="0" i="0" sz="1400" u="none" cap="none" strike="noStrike">
              <a:solidFill>
                <a:srgbClr val="000000"/>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Numerical (8)</a:t>
            </a:r>
            <a:endParaRPr b="0" i="0" sz="1400" u="none" cap="none" strike="noStrike">
              <a:solidFill>
                <a:srgbClr val="000000"/>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Bool Type (1)</a:t>
            </a:r>
            <a:endParaRPr b="0" i="0" sz="1400" u="none" cap="none" strike="noStrike">
              <a:solidFill>
                <a:srgbClr val="000000"/>
              </a:solidFill>
              <a:latin typeface="Calibri"/>
              <a:ea typeface="Calibri"/>
              <a:cs typeface="Calibri"/>
              <a:sym typeface="Calibri"/>
            </a:endParaRPr>
          </a:p>
        </p:txBody>
      </p:sp>
      <p:sp>
        <p:nvSpPr>
          <p:cNvPr id="108" name="Google Shape;108;p3"/>
          <p:cNvSpPr txBox="1"/>
          <p:nvPr/>
        </p:nvSpPr>
        <p:spPr>
          <a:xfrm>
            <a:off x="2018268" y="3921289"/>
            <a:ext cx="4955400" cy="954300"/>
          </a:xfrm>
          <a:prstGeom prst="rect">
            <a:avLst/>
          </a:prstGeom>
          <a:noFill/>
          <a:ln>
            <a:noFill/>
          </a:ln>
        </p:spPr>
        <p:txBody>
          <a:bodyPr anchorCtr="0" anchor="t" bIns="45700" lIns="91425" spcFirstLastPara="1" rIns="91425" wrap="square" tIns="45700">
            <a:spAutoFit/>
          </a:bodyPr>
          <a:lstStyle/>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Loan-related: type, amount, lenders, etc. </a:t>
            </a:r>
            <a:endParaRPr b="0" i="0" sz="1400" u="none" cap="none" strike="noStrike">
              <a:solidFill>
                <a:srgbClr val="000000"/>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Applicant-related: ethnicity, races, income, etc.</a:t>
            </a:r>
            <a:endParaRPr b="0" i="0" sz="1400" u="none" cap="none" strike="noStrike">
              <a:solidFill>
                <a:srgbClr val="000000"/>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Property-related: location and census info</a:t>
            </a:r>
            <a:endParaRPr b="0" i="0" sz="1400" u="none" cap="none" strike="noStrike">
              <a:solidFill>
                <a:srgbClr val="000000"/>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Other: row_id and target variables</a:t>
            </a:r>
            <a:endParaRPr b="0" i="0" sz="1400" u="none" cap="none" strike="noStrike">
              <a:solidFill>
                <a:srgbClr val="000000"/>
              </a:solidFill>
              <a:latin typeface="Calibri"/>
              <a:ea typeface="Calibri"/>
              <a:cs typeface="Calibri"/>
              <a:sym typeface="Calibri"/>
            </a:endParaRPr>
          </a:p>
        </p:txBody>
      </p:sp>
      <p:sp>
        <p:nvSpPr>
          <p:cNvPr id="109" name="Google Shape;109;p3"/>
          <p:cNvSpPr txBox="1"/>
          <p:nvPr/>
        </p:nvSpPr>
        <p:spPr>
          <a:xfrm>
            <a:off x="2018327" y="5236700"/>
            <a:ext cx="3966900" cy="738900"/>
          </a:xfrm>
          <a:prstGeom prst="rect">
            <a:avLst/>
          </a:prstGeom>
          <a:noFill/>
          <a:ln>
            <a:noFill/>
          </a:ln>
        </p:spPr>
        <p:txBody>
          <a:bodyPr anchorCtr="0" anchor="t" bIns="45700" lIns="91425" spcFirstLastPara="1" rIns="91425" wrap="square" tIns="45700">
            <a:spAutoFit/>
          </a:bodyPr>
          <a:lstStyle/>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Missing values coded as -1 (green box)</a:t>
            </a:r>
            <a:endParaRPr b="0" i="0" sz="1400" u="none" cap="none" strike="noStrike">
              <a:solidFill>
                <a:srgbClr val="000000"/>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Null values (blue box)</a:t>
            </a:r>
            <a:endParaRPr b="0" i="0" sz="1400" u="none" cap="none" strike="noStrike">
              <a:solidFill>
                <a:srgbClr val="000000"/>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Skewed values</a:t>
            </a:r>
            <a:endParaRPr b="0" i="0" sz="1400" u="none" cap="none" strike="noStrike">
              <a:solidFill>
                <a:srgbClr val="000000"/>
              </a:solidFill>
              <a:latin typeface="Calibri"/>
              <a:ea typeface="Calibri"/>
              <a:cs typeface="Calibri"/>
              <a:sym typeface="Calibri"/>
            </a:endParaRPr>
          </a:p>
        </p:txBody>
      </p:sp>
      <p:sp>
        <p:nvSpPr>
          <p:cNvPr id="110" name="Google Shape;110;p3"/>
          <p:cNvSpPr/>
          <p:nvPr/>
        </p:nvSpPr>
        <p:spPr>
          <a:xfrm>
            <a:off x="6172950" y="4197788"/>
            <a:ext cx="5098500" cy="129390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3"/>
          <p:cNvSpPr/>
          <p:nvPr/>
        </p:nvSpPr>
        <p:spPr>
          <a:xfrm>
            <a:off x="6172950" y="3081013"/>
            <a:ext cx="5098500" cy="561000"/>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p3"/>
          <p:cNvSpPr txBox="1"/>
          <p:nvPr/>
        </p:nvSpPr>
        <p:spPr>
          <a:xfrm>
            <a:off x="2018325" y="1491824"/>
            <a:ext cx="3579900" cy="1169700"/>
          </a:xfrm>
          <a:prstGeom prst="rect">
            <a:avLst/>
          </a:prstGeom>
          <a:noFill/>
          <a:ln>
            <a:noFill/>
          </a:ln>
        </p:spPr>
        <p:txBody>
          <a:bodyPr anchorCtr="0" anchor="t" bIns="45700" lIns="91425" spcFirstLastPara="1" rIns="91425" wrap="square" tIns="45700">
            <a:spAutoFit/>
          </a:bodyPr>
          <a:lstStyle/>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500 000 observation, 23 columns</a:t>
            </a:r>
            <a:endParaRPr b="0" i="0" sz="1400" u="none" cap="none" strike="noStrike">
              <a:solidFill>
                <a:srgbClr val="000000"/>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21 features </a:t>
            </a:r>
            <a:endParaRPr>
              <a:solidFill>
                <a:schemeClr val="dk1"/>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lang="en-FI">
                <a:solidFill>
                  <a:schemeClr val="dk1"/>
                </a:solidFill>
                <a:latin typeface="Calibri"/>
                <a:ea typeface="Calibri"/>
                <a:cs typeface="Calibri"/>
                <a:sym typeface="Calibri"/>
              </a:rPr>
              <a:t>Target variable: </a:t>
            </a:r>
            <a:r>
              <a:rPr i="1" lang="en-FI">
                <a:solidFill>
                  <a:schemeClr val="dk1"/>
                </a:solidFill>
                <a:latin typeface="Calibri"/>
                <a:ea typeface="Calibri"/>
                <a:cs typeface="Calibri"/>
                <a:sym typeface="Calibri"/>
              </a:rPr>
              <a:t>accepted</a:t>
            </a:r>
            <a:endParaRPr>
              <a:solidFill>
                <a:schemeClr val="dk1"/>
              </a:solidFill>
              <a:latin typeface="Calibri"/>
              <a:ea typeface="Calibri"/>
              <a:cs typeface="Calibri"/>
              <a:sym typeface="Calibri"/>
            </a:endParaRPr>
          </a:p>
          <a:p>
            <a:pPr indent="-260350" lvl="0" marL="285750" marR="0" rtl="0" algn="l">
              <a:lnSpc>
                <a:spcPct val="100000"/>
              </a:lnSpc>
              <a:spcBef>
                <a:spcPts val="0"/>
              </a:spcBef>
              <a:spcAft>
                <a:spcPts val="0"/>
              </a:spcAft>
              <a:buClr>
                <a:schemeClr val="dk1"/>
              </a:buClr>
              <a:buSzPts val="1400"/>
              <a:buFont typeface="Arial"/>
              <a:buChar char="•"/>
            </a:pPr>
            <a:r>
              <a:rPr b="0" i="0" lang="en-FI" sz="1400" u="none" cap="none" strike="noStrike">
                <a:solidFill>
                  <a:schemeClr val="dk1"/>
                </a:solidFill>
                <a:latin typeface="Calibri"/>
                <a:ea typeface="Calibri"/>
                <a:cs typeface="Calibri"/>
                <a:sym typeface="Calibri"/>
              </a:rPr>
              <a:t>Changed confusing column name </a:t>
            </a:r>
            <a:r>
              <a:rPr b="0" i="1" lang="en-FI" sz="1400" u="none" cap="none" strike="noStrike">
                <a:solidFill>
                  <a:schemeClr val="dk1"/>
                </a:solidFill>
                <a:latin typeface="Calibri"/>
                <a:ea typeface="Calibri"/>
                <a:cs typeface="Calibri"/>
                <a:sym typeface="Calibri"/>
              </a:rPr>
              <a:t>preapproval </a:t>
            </a:r>
            <a:r>
              <a:rPr b="0" i="0" lang="en-FI" sz="1400" u="none" cap="none" strike="noStrike">
                <a:solidFill>
                  <a:schemeClr val="dk1"/>
                </a:solidFill>
                <a:latin typeface="Calibri"/>
                <a:ea typeface="Calibri"/>
                <a:cs typeface="Calibri"/>
                <a:sym typeface="Calibri"/>
              </a:rPr>
              <a:t>to </a:t>
            </a:r>
            <a:r>
              <a:rPr b="0" i="1" lang="en-FI" sz="1400" u="none" cap="none" strike="noStrike">
                <a:solidFill>
                  <a:schemeClr val="dk1"/>
                </a:solidFill>
                <a:latin typeface="Calibri"/>
                <a:ea typeface="Calibri"/>
                <a:cs typeface="Calibri"/>
                <a:sym typeface="Calibri"/>
              </a:rPr>
              <a:t>preapproval_request</a:t>
            </a:r>
            <a:endParaRPr b="0" i="1" sz="1400" u="none" cap="none" strike="noStrike">
              <a:solidFill>
                <a:schemeClr val="dk1"/>
              </a:solidFill>
              <a:latin typeface="Calibri"/>
              <a:ea typeface="Calibri"/>
              <a:cs typeface="Calibri"/>
              <a:sym typeface="Calibri"/>
            </a:endParaRPr>
          </a:p>
        </p:txBody>
      </p:sp>
      <p:sp>
        <p:nvSpPr>
          <p:cNvPr id="113" name="Google Shape;113;p3"/>
          <p:cNvSpPr txBox="1"/>
          <p:nvPr/>
        </p:nvSpPr>
        <p:spPr>
          <a:xfrm>
            <a:off x="692537" y="1696350"/>
            <a:ext cx="126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FI" sz="1800" u="none" cap="none" strike="noStrike">
                <a:solidFill>
                  <a:schemeClr val="dk1"/>
                </a:solidFill>
                <a:latin typeface="Calibri"/>
                <a:ea typeface="Calibri"/>
                <a:cs typeface="Calibri"/>
                <a:sym typeface="Calibri"/>
              </a:rPr>
              <a:t>General</a:t>
            </a:r>
            <a:endParaRPr b="1" i="0" sz="1400" u="none" cap="none" strike="noStrike">
              <a:solidFill>
                <a:srgbClr val="000000"/>
              </a:solidFill>
              <a:latin typeface="Calibri"/>
              <a:ea typeface="Calibri"/>
              <a:cs typeface="Calibri"/>
              <a:sym typeface="Calibri"/>
            </a:endParaRPr>
          </a:p>
        </p:txBody>
      </p:sp>
      <p:sp>
        <p:nvSpPr>
          <p:cNvPr id="114" name="Google Shape;114;p3"/>
          <p:cNvSpPr txBox="1"/>
          <p:nvPr/>
        </p:nvSpPr>
        <p:spPr>
          <a:xfrm>
            <a:off x="657714" y="2873863"/>
            <a:ext cx="126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FI" sz="1800" u="none" cap="none" strike="noStrike">
                <a:solidFill>
                  <a:schemeClr val="dk1"/>
                </a:solidFill>
                <a:latin typeface="Calibri"/>
                <a:ea typeface="Calibri"/>
                <a:cs typeface="Calibri"/>
                <a:sym typeface="Calibri"/>
              </a:rPr>
              <a:t>Data Type</a:t>
            </a:r>
            <a:endParaRPr b="1" i="0" sz="1400" u="none" cap="none" strike="noStrike">
              <a:solidFill>
                <a:srgbClr val="000000"/>
              </a:solidFill>
              <a:latin typeface="Calibri"/>
              <a:ea typeface="Calibri"/>
              <a:cs typeface="Calibri"/>
              <a:sym typeface="Calibri"/>
            </a:endParaRPr>
          </a:p>
        </p:txBody>
      </p:sp>
      <p:sp>
        <p:nvSpPr>
          <p:cNvPr id="115" name="Google Shape;115;p3"/>
          <p:cNvSpPr txBox="1"/>
          <p:nvPr/>
        </p:nvSpPr>
        <p:spPr>
          <a:xfrm>
            <a:off x="670087" y="4051375"/>
            <a:ext cx="1348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FI" sz="1800" u="none" cap="none" strike="noStrike">
                <a:solidFill>
                  <a:schemeClr val="dk1"/>
                </a:solidFill>
                <a:latin typeface="Calibri"/>
                <a:ea typeface="Calibri"/>
                <a:cs typeface="Calibri"/>
                <a:sym typeface="Calibri"/>
              </a:rPr>
              <a:t>Explanation</a:t>
            </a:r>
            <a:endParaRPr b="1" i="0" sz="1400" u="none" cap="none" strike="noStrike">
              <a:solidFill>
                <a:srgbClr val="000000"/>
              </a:solidFill>
              <a:latin typeface="Calibri"/>
              <a:ea typeface="Calibri"/>
              <a:cs typeface="Calibri"/>
              <a:sym typeface="Calibri"/>
            </a:endParaRPr>
          </a:p>
        </p:txBody>
      </p:sp>
      <p:sp>
        <p:nvSpPr>
          <p:cNvPr id="116" name="Google Shape;116;p3"/>
          <p:cNvSpPr txBox="1"/>
          <p:nvPr/>
        </p:nvSpPr>
        <p:spPr>
          <a:xfrm>
            <a:off x="692533" y="5236700"/>
            <a:ext cx="1193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FI" sz="1800" u="none" cap="none" strike="noStrike">
                <a:solidFill>
                  <a:schemeClr val="dk1"/>
                </a:solidFill>
                <a:latin typeface="Calibri"/>
                <a:ea typeface="Calibri"/>
                <a:cs typeface="Calibri"/>
                <a:sym typeface="Calibri"/>
              </a:rPr>
              <a:t>Issues</a:t>
            </a:r>
            <a:endParaRPr b="1" i="0" sz="1400" u="none" cap="none" strike="noStrike">
              <a:solidFill>
                <a:srgbClr val="000000"/>
              </a:solidFill>
              <a:latin typeface="Calibri"/>
              <a:ea typeface="Calibri"/>
              <a:cs typeface="Calibri"/>
              <a:sym typeface="Calibri"/>
            </a:endParaRPr>
          </a:p>
        </p:txBody>
      </p:sp>
      <p:sp>
        <p:nvSpPr>
          <p:cNvPr id="117" name="Google Shape;117;p3"/>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Data Understanding</a:t>
            </a:r>
            <a:endParaRPr sz="3600"/>
          </a:p>
          <a:p>
            <a:pPr indent="457200" lvl="0" marL="0" rtl="0" algn="l">
              <a:lnSpc>
                <a:spcPct val="90000"/>
              </a:lnSpc>
              <a:spcBef>
                <a:spcPts val="0"/>
              </a:spcBef>
              <a:spcAft>
                <a:spcPts val="0"/>
              </a:spcAft>
              <a:buClr>
                <a:schemeClr val="dk1"/>
              </a:buClr>
              <a:buSzPts val="4400"/>
              <a:buFont typeface="Calibri"/>
              <a:buNone/>
            </a:pPr>
            <a:r>
              <a:rPr i="1" lang="en-FI" sz="2200"/>
              <a:t>Overview</a:t>
            </a:r>
            <a:endParaRPr i="1" sz="2200"/>
          </a:p>
        </p:txBody>
      </p:sp>
      <p:sp>
        <p:nvSpPr>
          <p:cNvPr id="118" name="Google Shape;118;p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ph idx="1" type="body"/>
          </p:nvPr>
        </p:nvSpPr>
        <p:spPr>
          <a:xfrm>
            <a:off x="596550" y="1355150"/>
            <a:ext cx="11073600" cy="47928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15000"/>
              </a:lnSpc>
              <a:spcBef>
                <a:spcPts val="0"/>
              </a:spcBef>
              <a:spcAft>
                <a:spcPts val="0"/>
              </a:spcAft>
              <a:buClr>
                <a:schemeClr val="dk1"/>
              </a:buClr>
              <a:buSzPts val="1800"/>
              <a:buNone/>
            </a:pPr>
            <a:r>
              <a:t/>
            </a:r>
            <a:endParaRPr sz="1800"/>
          </a:p>
          <a:p>
            <a:pPr indent="0" lvl="0" marL="0" rtl="0" algn="l">
              <a:lnSpc>
                <a:spcPct val="115000"/>
              </a:lnSpc>
              <a:spcBef>
                <a:spcPts val="1000"/>
              </a:spcBef>
              <a:spcAft>
                <a:spcPts val="0"/>
              </a:spcAft>
              <a:buNone/>
            </a:pPr>
            <a:r>
              <a:rPr b="1" lang="en-FI" sz="1900"/>
              <a:t>Removing</a:t>
            </a:r>
            <a:r>
              <a:rPr b="1" lang="en-FI" sz="1900"/>
              <a:t> irrelevant features</a:t>
            </a:r>
            <a:endParaRPr b="1" sz="1900"/>
          </a:p>
          <a:p>
            <a:pPr indent="-261778" lvl="1" marL="685800" rtl="0" algn="l">
              <a:lnSpc>
                <a:spcPct val="115000"/>
              </a:lnSpc>
              <a:spcBef>
                <a:spcPts val="0"/>
              </a:spcBef>
              <a:spcAft>
                <a:spcPts val="0"/>
              </a:spcAft>
              <a:buSzPts val="1800"/>
              <a:buChar char="○"/>
            </a:pPr>
            <a:r>
              <a:rPr lang="en-FI" sz="1800"/>
              <a:t>Redundant variable: </a:t>
            </a:r>
            <a:r>
              <a:rPr i="1" lang="en-FI" sz="1800"/>
              <a:t>row_id</a:t>
            </a:r>
            <a:r>
              <a:rPr lang="en-FI" sz="1800"/>
              <a:t> and location-based variables: </a:t>
            </a:r>
            <a:r>
              <a:rPr i="1" lang="en-FI" sz="1800"/>
              <a:t>msa_md and county_code</a:t>
            </a:r>
            <a:endParaRPr i="1" sz="1800"/>
          </a:p>
          <a:p>
            <a:pPr indent="-261778" lvl="1" marL="685800" rtl="0" algn="l">
              <a:lnSpc>
                <a:spcPct val="115000"/>
              </a:lnSpc>
              <a:spcBef>
                <a:spcPts val="0"/>
              </a:spcBef>
              <a:spcAft>
                <a:spcPts val="0"/>
              </a:spcAft>
              <a:buSzPts val="1800"/>
              <a:buChar char="○"/>
            </a:pPr>
            <a:r>
              <a:rPr lang="en-FI" sz="1800"/>
              <a:t>Remove </a:t>
            </a:r>
            <a:r>
              <a:rPr lang="en-FI" sz="1800"/>
              <a:t>variables that describes </a:t>
            </a:r>
            <a:r>
              <a:rPr i="1" lang="en-FI" sz="1800"/>
              <a:t>msa_md</a:t>
            </a:r>
            <a:r>
              <a:rPr lang="en-FI" sz="1800"/>
              <a:t>: </a:t>
            </a:r>
            <a:r>
              <a:rPr i="1" lang="en-FI" sz="1800"/>
              <a:t>ffiecmedian_family_income, tract_to_msa_md_income_pct</a:t>
            </a:r>
            <a:endParaRPr i="1" sz="1800"/>
          </a:p>
          <a:p>
            <a:pPr indent="-261778" lvl="1" marL="685800" rtl="0" algn="l">
              <a:lnSpc>
                <a:spcPct val="115000"/>
              </a:lnSpc>
              <a:spcBef>
                <a:spcPts val="0"/>
              </a:spcBef>
              <a:spcAft>
                <a:spcPts val="0"/>
              </a:spcAft>
              <a:buSzPts val="1800"/>
              <a:buChar char="○"/>
            </a:pPr>
            <a:r>
              <a:rPr i="1" lang="en-FI" sz="1800"/>
              <a:t>Lenders</a:t>
            </a:r>
            <a:r>
              <a:rPr lang="en-FI" sz="1800"/>
              <a:t>: no description for each lender id were given and the categorical variable put a heavy workload on CPU</a:t>
            </a:r>
            <a:endParaRPr/>
          </a:p>
          <a:p>
            <a:pPr indent="0" lvl="1" marL="432594" rtl="0" algn="l">
              <a:lnSpc>
                <a:spcPct val="115000"/>
              </a:lnSpc>
              <a:spcBef>
                <a:spcPts val="0"/>
              </a:spcBef>
              <a:spcAft>
                <a:spcPts val="0"/>
              </a:spcAft>
              <a:buSzPts val="1800"/>
              <a:buNone/>
            </a:pPr>
            <a:r>
              <a:t/>
            </a:r>
            <a:endParaRPr sz="1800"/>
          </a:p>
          <a:p>
            <a:pPr indent="0" lvl="0" marL="0" rtl="0" algn="l">
              <a:lnSpc>
                <a:spcPct val="115000"/>
              </a:lnSpc>
              <a:spcBef>
                <a:spcPts val="1000"/>
              </a:spcBef>
              <a:spcAft>
                <a:spcPts val="0"/>
              </a:spcAft>
              <a:buNone/>
            </a:pPr>
            <a:r>
              <a:rPr b="1" lang="en-FI" sz="1900"/>
              <a:t>Treating missing values</a:t>
            </a:r>
            <a:endParaRPr b="1" sz="1900"/>
          </a:p>
          <a:p>
            <a:pPr indent="-261778" lvl="1" marL="685800" rtl="0" algn="l">
              <a:lnSpc>
                <a:spcPct val="115000"/>
              </a:lnSpc>
              <a:spcBef>
                <a:spcPts val="0"/>
              </a:spcBef>
              <a:spcAft>
                <a:spcPts val="0"/>
              </a:spcAft>
              <a:buSzPts val="1800"/>
              <a:buChar char="○"/>
            </a:pPr>
            <a:r>
              <a:rPr lang="en-FI" sz="1800"/>
              <a:t>Filling missing census</a:t>
            </a:r>
            <a:r>
              <a:rPr lang="en-FI" sz="1800"/>
              <a:t> data with the median (</a:t>
            </a:r>
            <a:r>
              <a:rPr i="1" lang="en-FI" sz="1800"/>
              <a:t>applicant_income, population, minority_population_pct</a:t>
            </a:r>
            <a:r>
              <a:rPr lang="en-FI" sz="1800"/>
              <a:t>) </a:t>
            </a:r>
            <a:endParaRPr sz="1800"/>
          </a:p>
          <a:p>
            <a:pPr indent="-261777" lvl="1" marL="685800" rtl="0" algn="l">
              <a:lnSpc>
                <a:spcPct val="115000"/>
              </a:lnSpc>
              <a:spcBef>
                <a:spcPts val="0"/>
              </a:spcBef>
              <a:spcAft>
                <a:spcPts val="0"/>
              </a:spcAft>
              <a:buSzPts val="1800"/>
              <a:buChar char="○"/>
            </a:pPr>
            <a:r>
              <a:rPr lang="en-FI" sz="1800"/>
              <a:t>Removing rows with missing </a:t>
            </a:r>
            <a:r>
              <a:rPr i="1" lang="en-FI" sz="1800"/>
              <a:t>state_code</a:t>
            </a:r>
            <a:r>
              <a:rPr lang="en-FI" sz="1800"/>
              <a:t> values since all the features related to the missing </a:t>
            </a:r>
            <a:r>
              <a:rPr i="1" lang="en-FI" sz="1800"/>
              <a:t>state_code</a:t>
            </a:r>
            <a:r>
              <a:rPr lang="en-FI" sz="1800"/>
              <a:t> values were also missing and then filled missing census data with median value that are related to a specific </a:t>
            </a:r>
            <a:r>
              <a:rPr i="1" lang="en-FI" sz="1800"/>
              <a:t>state_code</a:t>
            </a:r>
            <a:endParaRPr i="1"/>
          </a:p>
          <a:p>
            <a:pPr indent="0" lvl="1" marL="432594" rtl="0" algn="l">
              <a:lnSpc>
                <a:spcPct val="115000"/>
              </a:lnSpc>
              <a:spcBef>
                <a:spcPts val="0"/>
              </a:spcBef>
              <a:spcAft>
                <a:spcPts val="0"/>
              </a:spcAft>
              <a:buSzPts val="1800"/>
              <a:buNone/>
            </a:pPr>
            <a:r>
              <a:t/>
            </a:r>
            <a:endParaRPr sz="1800"/>
          </a:p>
          <a:p>
            <a:pPr indent="0" lvl="0" marL="0" rtl="0" algn="l">
              <a:lnSpc>
                <a:spcPct val="115000"/>
              </a:lnSpc>
              <a:spcBef>
                <a:spcPts val="1000"/>
              </a:spcBef>
              <a:spcAft>
                <a:spcPts val="0"/>
              </a:spcAft>
              <a:buNone/>
            </a:pPr>
            <a:r>
              <a:rPr b="1" lang="en-FI" sz="1900"/>
              <a:t>One-hot encoding</a:t>
            </a:r>
            <a:endParaRPr b="1" sz="1900"/>
          </a:p>
          <a:p>
            <a:pPr indent="-261778" lvl="1" marL="685800" rtl="0" algn="l">
              <a:lnSpc>
                <a:spcPct val="115000"/>
              </a:lnSpc>
              <a:spcBef>
                <a:spcPts val="0"/>
              </a:spcBef>
              <a:spcAft>
                <a:spcPts val="0"/>
              </a:spcAft>
              <a:buSzPts val="1800"/>
              <a:buChar char="○"/>
            </a:pPr>
            <a:r>
              <a:rPr lang="en-FI" sz="1800"/>
              <a:t>Create dummy variables for the categorical features and converting bool type to integer</a:t>
            </a:r>
            <a:endParaRPr sz="1800"/>
          </a:p>
        </p:txBody>
      </p:sp>
      <p:sp>
        <p:nvSpPr>
          <p:cNvPr id="125" name="Google Shape;125;p4"/>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Data Understanding</a:t>
            </a:r>
            <a:endParaRPr sz="3600"/>
          </a:p>
          <a:p>
            <a:pPr indent="457200" lvl="0" marL="0" rtl="0" algn="l">
              <a:lnSpc>
                <a:spcPct val="90000"/>
              </a:lnSpc>
              <a:spcBef>
                <a:spcPts val="0"/>
              </a:spcBef>
              <a:spcAft>
                <a:spcPts val="0"/>
              </a:spcAft>
              <a:buClr>
                <a:schemeClr val="dk1"/>
              </a:buClr>
              <a:buSzPts val="4400"/>
              <a:buFont typeface="Calibri"/>
              <a:buNone/>
            </a:pPr>
            <a:r>
              <a:rPr i="1" lang="en-FI" sz="2200"/>
              <a:t>Exploratory Data Analysis</a:t>
            </a:r>
            <a:endParaRPr i="1" sz="2200"/>
          </a:p>
        </p:txBody>
      </p:sp>
      <p:sp>
        <p:nvSpPr>
          <p:cNvPr id="126" name="Google Shape;126;p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5"/>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Descriptive analysis</a:t>
            </a:r>
            <a:endParaRPr sz="3600"/>
          </a:p>
          <a:p>
            <a:pPr indent="457200" lvl="0" marL="0" rtl="0" algn="l">
              <a:lnSpc>
                <a:spcPct val="90000"/>
              </a:lnSpc>
              <a:spcBef>
                <a:spcPts val="0"/>
              </a:spcBef>
              <a:spcAft>
                <a:spcPts val="0"/>
              </a:spcAft>
              <a:buClr>
                <a:schemeClr val="dk1"/>
              </a:buClr>
              <a:buSzPts val="4400"/>
              <a:buFont typeface="Calibri"/>
              <a:buNone/>
            </a:pPr>
            <a:r>
              <a:rPr i="1" lang="en-FI" sz="2000"/>
              <a:t>Application Information</a:t>
            </a:r>
            <a:endParaRPr i="1" sz="2000"/>
          </a:p>
        </p:txBody>
      </p:sp>
      <p:sp>
        <p:nvSpPr>
          <p:cNvPr id="132" name="Google Shape;132;p5"/>
          <p:cNvSpPr txBox="1"/>
          <p:nvPr/>
        </p:nvSpPr>
        <p:spPr>
          <a:xfrm>
            <a:off x="528800" y="1355100"/>
            <a:ext cx="11402100" cy="25242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000000"/>
              </a:buClr>
              <a:buSzPts val="1600"/>
              <a:buFont typeface="Calibri"/>
              <a:buChar char="●"/>
            </a:pPr>
            <a:r>
              <a:rPr b="0" i="0" lang="en-FI" sz="1600" u="none" cap="none" strike="noStrike">
                <a:solidFill>
                  <a:srgbClr val="000000"/>
                </a:solidFill>
                <a:latin typeface="Calibri"/>
                <a:ea typeface="Calibri"/>
                <a:cs typeface="Calibri"/>
                <a:sym typeface="Calibri"/>
              </a:rPr>
              <a:t>From the distribution of loan amount in relation to the applicant income, we see that</a:t>
            </a:r>
            <a:r>
              <a:rPr lang="en-FI" sz="1600">
                <a:latin typeface="Calibri"/>
                <a:ea typeface="Calibri"/>
                <a:cs typeface="Calibri"/>
                <a:sym typeface="Calibri"/>
              </a:rPr>
              <a:t> </a:t>
            </a:r>
            <a:r>
              <a:rPr b="0" i="0" lang="en-FI" sz="1600" u="none" cap="none" strike="noStrike">
                <a:solidFill>
                  <a:schemeClr val="dk1"/>
                </a:solidFill>
                <a:latin typeface="Calibri"/>
                <a:ea typeface="Calibri"/>
                <a:cs typeface="Calibri"/>
                <a:sym typeface="Calibri"/>
              </a:rPr>
              <a:t>on average,</a:t>
            </a:r>
            <a:r>
              <a:rPr b="0" i="0" lang="en-FI" sz="1600" u="none" cap="none" strike="noStrike">
                <a:solidFill>
                  <a:srgbClr val="000000"/>
                </a:solidFill>
                <a:latin typeface="Calibri"/>
                <a:ea typeface="Calibri"/>
                <a:cs typeface="Calibri"/>
                <a:sym typeface="Calibri"/>
              </a:rPr>
              <a:t> loan amounts that are higher than the applicant’s yearly income get rejected more. Therefore, we create</a:t>
            </a:r>
            <a:r>
              <a:rPr lang="en-FI" sz="1600">
                <a:latin typeface="Calibri"/>
                <a:ea typeface="Calibri"/>
                <a:cs typeface="Calibri"/>
                <a:sym typeface="Calibri"/>
              </a:rPr>
              <a:t> a new variable that describes the ratio between the applicant income and loan amount</a:t>
            </a:r>
            <a:endParaRPr sz="1600">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FI" sz="1600">
                <a:solidFill>
                  <a:schemeClr val="dk1"/>
                </a:solidFill>
                <a:latin typeface="Calibri"/>
                <a:ea typeface="Calibri"/>
                <a:cs typeface="Calibri"/>
                <a:sym typeface="Calibri"/>
              </a:rPr>
              <a:t>Applications for home improvement have the lowest acceptance rate while applications for home purchase have the highest acceptance rate</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FI" sz="1600">
                <a:solidFill>
                  <a:schemeClr val="dk1"/>
                </a:solidFill>
                <a:latin typeface="Calibri"/>
                <a:ea typeface="Calibri"/>
                <a:cs typeface="Calibri"/>
                <a:sym typeface="Calibri"/>
              </a:rPr>
              <a:t>It seems that there’s a high probability of getting the loan rejected from manufactured housing. This could be due to the fact that these loan types are not federal-insured [1].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i="1" lang="en-FI" sz="1500">
                <a:solidFill>
                  <a:schemeClr val="dk1"/>
                </a:solidFill>
                <a:latin typeface="Calibri"/>
                <a:ea typeface="Calibri"/>
                <a:cs typeface="Calibri"/>
                <a:sym typeface="Calibri"/>
              </a:rPr>
              <a:t>It is good to note that both features describing applicant income and loan amount are highly right-skewed, which may introduce bias in our binary classification problem. </a:t>
            </a:r>
            <a:endParaRPr sz="1600">
              <a:solidFill>
                <a:schemeClr val="dk1"/>
              </a:solidFill>
              <a:latin typeface="Calibri"/>
              <a:ea typeface="Calibri"/>
              <a:cs typeface="Calibri"/>
              <a:sym typeface="Calibri"/>
            </a:endParaRPr>
          </a:p>
        </p:txBody>
      </p:sp>
      <p:sp>
        <p:nvSpPr>
          <p:cNvPr id="133" name="Google Shape;133;p5"/>
          <p:cNvSpPr txBox="1"/>
          <p:nvPr/>
        </p:nvSpPr>
        <p:spPr>
          <a:xfrm>
            <a:off x="683550" y="4912513"/>
            <a:ext cx="46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4" name="Google Shape;134;p5"/>
          <p:cNvPicPr preferRelativeResize="0"/>
          <p:nvPr/>
        </p:nvPicPr>
        <p:blipFill rotWithShape="1">
          <a:blip r:embed="rId3">
            <a:alphaModFix/>
          </a:blip>
          <a:srcRect b="0" l="0" r="0" t="0"/>
          <a:stretch/>
        </p:blipFill>
        <p:spPr>
          <a:xfrm>
            <a:off x="683550" y="3976112"/>
            <a:ext cx="4156626" cy="2157500"/>
          </a:xfrm>
          <a:prstGeom prst="rect">
            <a:avLst/>
          </a:prstGeom>
          <a:noFill/>
          <a:ln>
            <a:noFill/>
          </a:ln>
        </p:spPr>
      </p:pic>
      <p:pic>
        <p:nvPicPr>
          <p:cNvPr id="135" name="Google Shape;135;p5"/>
          <p:cNvPicPr preferRelativeResize="0"/>
          <p:nvPr/>
        </p:nvPicPr>
        <p:blipFill>
          <a:blip r:embed="rId4">
            <a:alphaModFix/>
          </a:blip>
          <a:stretch>
            <a:fillRect/>
          </a:stretch>
        </p:blipFill>
        <p:spPr>
          <a:xfrm>
            <a:off x="5069575" y="3941964"/>
            <a:ext cx="2927501" cy="2225775"/>
          </a:xfrm>
          <a:prstGeom prst="rect">
            <a:avLst/>
          </a:prstGeom>
          <a:noFill/>
          <a:ln>
            <a:noFill/>
          </a:ln>
        </p:spPr>
      </p:pic>
      <p:pic>
        <p:nvPicPr>
          <p:cNvPr id="136" name="Google Shape;136;p5"/>
          <p:cNvPicPr preferRelativeResize="0"/>
          <p:nvPr/>
        </p:nvPicPr>
        <p:blipFill>
          <a:blip r:embed="rId5">
            <a:alphaModFix/>
          </a:blip>
          <a:stretch>
            <a:fillRect/>
          </a:stretch>
        </p:blipFill>
        <p:spPr>
          <a:xfrm>
            <a:off x="8226475" y="4036877"/>
            <a:ext cx="3281972" cy="2035963"/>
          </a:xfrm>
          <a:prstGeom prst="rect">
            <a:avLst/>
          </a:prstGeom>
          <a:noFill/>
          <a:ln>
            <a:noFill/>
          </a:ln>
        </p:spPr>
      </p:pic>
      <p:sp>
        <p:nvSpPr>
          <p:cNvPr id="137" name="Google Shape;137;p5"/>
          <p:cNvSpPr/>
          <p:nvPr/>
        </p:nvSpPr>
        <p:spPr>
          <a:xfrm>
            <a:off x="0" y="6251300"/>
            <a:ext cx="12192000" cy="484800"/>
          </a:xfrm>
          <a:prstGeom prst="rect">
            <a:avLst/>
          </a:prstGeom>
          <a:solidFill>
            <a:srgbClr val="FFF2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i="1" lang="en-FI" sz="1000"/>
              <a:t>[</a:t>
            </a:r>
            <a:r>
              <a:rPr b="0" i="1" lang="en-FI" sz="1000" u="none" cap="none" strike="noStrike">
                <a:solidFill>
                  <a:srgbClr val="000000"/>
                </a:solidFill>
                <a:latin typeface="Arial"/>
                <a:ea typeface="Arial"/>
                <a:cs typeface="Arial"/>
                <a:sym typeface="Arial"/>
              </a:rPr>
              <a:t>1]. K</a:t>
            </a:r>
            <a:r>
              <a:rPr lang="en-FI" sz="1000">
                <a:solidFill>
                  <a:schemeClr val="dk1"/>
                </a:solidFill>
              </a:rPr>
              <a:t>pew.org. (2022). Lenders Deny More Than Half of Loan Applications for the Purchase of Manufactured Homes. [online] Available at: https://www.pewtrusts.org/en/research-and-analysis/white-papers/2022/02/lenders-deny-more-than-half-of-loan-applications-for-the-purchase-of-manufactured-homes [Accessed 22 Oct. 2022].</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i="1" sz="1000"/>
          </a:p>
        </p:txBody>
      </p:sp>
      <p:sp>
        <p:nvSpPr>
          <p:cNvPr id="138" name="Google Shape;138;p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nvSpPr>
        <p:spPr>
          <a:xfrm>
            <a:off x="3932925" y="1462550"/>
            <a:ext cx="7744500" cy="2632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500"/>
              <a:buFont typeface="Calibri"/>
              <a:buChar char="•"/>
            </a:pPr>
            <a:r>
              <a:rPr b="0" i="0" lang="en-FI" sz="1500" u="none" cap="none" strike="noStrike">
                <a:solidFill>
                  <a:srgbClr val="000000"/>
                </a:solidFill>
                <a:latin typeface="Calibri"/>
                <a:ea typeface="Calibri"/>
                <a:cs typeface="Calibri"/>
                <a:sym typeface="Calibri"/>
              </a:rPr>
              <a:t>Those who do not have a co-applicant have a lower probability of getting their loan applications accepted, therefore the v</a:t>
            </a:r>
            <a:r>
              <a:rPr lang="en-FI" sz="1500">
                <a:latin typeface="Calibri"/>
                <a:ea typeface="Calibri"/>
                <a:cs typeface="Calibri"/>
                <a:sym typeface="Calibri"/>
              </a:rPr>
              <a:t>ariable seems to be a good indicator for our model</a:t>
            </a:r>
            <a:endParaRPr sz="1500">
              <a:latin typeface="Calibri"/>
              <a:ea typeface="Calibri"/>
              <a:cs typeface="Calibri"/>
              <a:sym typeface="Calibri"/>
            </a:endParaRPr>
          </a:p>
          <a:p>
            <a:pPr indent="0" lvl="0" marL="457200" marR="0" rtl="0" algn="l">
              <a:lnSpc>
                <a:spcPct val="100000"/>
              </a:lnSpc>
              <a:spcBef>
                <a:spcPts val="0"/>
              </a:spcBef>
              <a:spcAft>
                <a:spcPts val="0"/>
              </a:spcAft>
              <a:buNone/>
            </a:pPr>
            <a:r>
              <a:t/>
            </a:r>
            <a:endParaRPr sz="1500">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500"/>
              <a:buFont typeface="Calibri"/>
              <a:buChar char="•"/>
            </a:pPr>
            <a:r>
              <a:rPr b="0" i="0" lang="en-FI" sz="1500" u="none" cap="none" strike="noStrike">
                <a:solidFill>
                  <a:srgbClr val="000000"/>
                </a:solidFill>
                <a:latin typeface="Calibri"/>
                <a:ea typeface="Calibri"/>
                <a:cs typeface="Calibri"/>
                <a:sym typeface="Calibri"/>
              </a:rPr>
              <a:t>Most of the applicants are male (63%)</a:t>
            </a:r>
            <a:endParaRPr b="0" i="0" sz="15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500"/>
              <a:buFont typeface="Calibri"/>
              <a:buChar char="•"/>
            </a:pPr>
            <a:r>
              <a:rPr b="0" i="0" lang="en-FI" sz="1500" u="none" cap="none" strike="noStrike">
                <a:solidFill>
                  <a:srgbClr val="000000"/>
                </a:solidFill>
                <a:latin typeface="Calibri"/>
                <a:ea typeface="Calibri"/>
                <a:cs typeface="Calibri"/>
                <a:sym typeface="Calibri"/>
              </a:rPr>
              <a:t>Black or African American as well as American Indian applicants have a higher probability of getting their loan applications rejected. However, when taking a closer look, they also have a lower average income</a:t>
            </a:r>
            <a:endParaRPr b="0" i="0" sz="15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500">
              <a:latin typeface="Calibri"/>
              <a:ea typeface="Calibri"/>
              <a:cs typeface="Calibri"/>
              <a:sym typeface="Calibri"/>
            </a:endParaRPr>
          </a:p>
          <a:p>
            <a:pPr indent="0" lvl="0" marL="0" marR="0" rtl="0" algn="l">
              <a:lnSpc>
                <a:spcPct val="100000"/>
              </a:lnSpc>
              <a:spcBef>
                <a:spcPts val="0"/>
              </a:spcBef>
              <a:spcAft>
                <a:spcPts val="0"/>
              </a:spcAft>
              <a:buNone/>
            </a:pPr>
            <a:r>
              <a:rPr lang="en-FI" sz="1500">
                <a:latin typeface="Calibri"/>
                <a:ea typeface="Calibri"/>
                <a:cs typeface="Calibri"/>
                <a:sym typeface="Calibri"/>
              </a:rPr>
              <a:t>⇒ Therefore, it seems that applicant race, gender and </a:t>
            </a:r>
            <a:r>
              <a:rPr lang="en-FI" sz="1500">
                <a:solidFill>
                  <a:schemeClr val="dk1"/>
                </a:solidFill>
                <a:latin typeface="Calibri"/>
                <a:ea typeface="Calibri"/>
                <a:cs typeface="Calibri"/>
                <a:sym typeface="Calibri"/>
              </a:rPr>
              <a:t>ethnicity</a:t>
            </a:r>
            <a:r>
              <a:rPr lang="en-FI" sz="1500">
                <a:latin typeface="Calibri"/>
                <a:ea typeface="Calibri"/>
                <a:cs typeface="Calibri"/>
                <a:sym typeface="Calibri"/>
              </a:rPr>
              <a:t> are not good indicators for our model. Furthermore, keeping the ethical questions in mind, we don’t want the model to start discriminating these groups, which is why these features are dropped</a:t>
            </a:r>
            <a:endParaRPr b="0" i="0" sz="1500" u="none" cap="none" strike="noStrike">
              <a:solidFill>
                <a:srgbClr val="000000"/>
              </a:solidFill>
              <a:latin typeface="Calibri"/>
              <a:ea typeface="Calibri"/>
              <a:cs typeface="Calibri"/>
              <a:sym typeface="Calibri"/>
            </a:endParaRPr>
          </a:p>
        </p:txBody>
      </p:sp>
      <p:pic>
        <p:nvPicPr>
          <p:cNvPr id="144" name="Google Shape;144;p28"/>
          <p:cNvPicPr preferRelativeResize="0"/>
          <p:nvPr/>
        </p:nvPicPr>
        <p:blipFill rotWithShape="1">
          <a:blip r:embed="rId3">
            <a:alphaModFix/>
          </a:blip>
          <a:srcRect b="0" l="0" r="0" t="0"/>
          <a:stretch/>
        </p:blipFill>
        <p:spPr>
          <a:xfrm>
            <a:off x="527250" y="4316238"/>
            <a:ext cx="3405675" cy="2157722"/>
          </a:xfrm>
          <a:prstGeom prst="rect">
            <a:avLst/>
          </a:prstGeom>
          <a:noFill/>
          <a:ln>
            <a:noFill/>
          </a:ln>
        </p:spPr>
      </p:pic>
      <p:pic>
        <p:nvPicPr>
          <p:cNvPr id="145" name="Google Shape;145;p28"/>
          <p:cNvPicPr preferRelativeResize="0"/>
          <p:nvPr/>
        </p:nvPicPr>
        <p:blipFill rotWithShape="1">
          <a:blip r:embed="rId4">
            <a:alphaModFix/>
          </a:blip>
          <a:srcRect b="0" l="0" r="0" t="0"/>
          <a:stretch/>
        </p:blipFill>
        <p:spPr>
          <a:xfrm>
            <a:off x="4230575" y="4169074"/>
            <a:ext cx="3155400" cy="2452051"/>
          </a:xfrm>
          <a:prstGeom prst="rect">
            <a:avLst/>
          </a:prstGeom>
          <a:noFill/>
          <a:ln>
            <a:noFill/>
          </a:ln>
        </p:spPr>
      </p:pic>
      <p:pic>
        <p:nvPicPr>
          <p:cNvPr id="146" name="Google Shape;146;p28"/>
          <p:cNvPicPr preferRelativeResize="0"/>
          <p:nvPr/>
        </p:nvPicPr>
        <p:blipFill rotWithShape="1">
          <a:blip r:embed="rId5">
            <a:alphaModFix/>
          </a:blip>
          <a:srcRect b="0" l="0" r="0" t="0"/>
          <a:stretch/>
        </p:blipFill>
        <p:spPr>
          <a:xfrm>
            <a:off x="7385975" y="4292662"/>
            <a:ext cx="4291426" cy="2304050"/>
          </a:xfrm>
          <a:prstGeom prst="rect">
            <a:avLst/>
          </a:prstGeom>
          <a:noFill/>
          <a:ln>
            <a:noFill/>
          </a:ln>
        </p:spPr>
      </p:pic>
      <p:pic>
        <p:nvPicPr>
          <p:cNvPr id="147" name="Google Shape;147;p28"/>
          <p:cNvPicPr preferRelativeResize="0"/>
          <p:nvPr/>
        </p:nvPicPr>
        <p:blipFill>
          <a:blip r:embed="rId6">
            <a:alphaModFix/>
          </a:blip>
          <a:stretch>
            <a:fillRect/>
          </a:stretch>
        </p:blipFill>
        <p:spPr>
          <a:xfrm>
            <a:off x="527257" y="1626625"/>
            <a:ext cx="2938380" cy="2304049"/>
          </a:xfrm>
          <a:prstGeom prst="rect">
            <a:avLst/>
          </a:prstGeom>
          <a:noFill/>
          <a:ln>
            <a:noFill/>
          </a:ln>
        </p:spPr>
      </p:pic>
      <p:sp>
        <p:nvSpPr>
          <p:cNvPr id="148" name="Google Shape;148;p28"/>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Descriptive analysis</a:t>
            </a:r>
            <a:endParaRPr sz="3600"/>
          </a:p>
          <a:p>
            <a:pPr indent="457200" lvl="0" marL="0" rtl="0" algn="l">
              <a:lnSpc>
                <a:spcPct val="90000"/>
              </a:lnSpc>
              <a:spcBef>
                <a:spcPts val="0"/>
              </a:spcBef>
              <a:spcAft>
                <a:spcPts val="0"/>
              </a:spcAft>
              <a:buClr>
                <a:schemeClr val="dk1"/>
              </a:buClr>
              <a:buSzPts val="4400"/>
              <a:buFont typeface="Calibri"/>
              <a:buNone/>
            </a:pPr>
            <a:r>
              <a:rPr i="1" lang="en-FI" sz="2000"/>
              <a:t>Applicant Background</a:t>
            </a:r>
            <a:endParaRPr i="1" sz="2000"/>
          </a:p>
        </p:txBody>
      </p:sp>
      <p:sp>
        <p:nvSpPr>
          <p:cNvPr id="149" name="Google Shape;149;p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ph idx="1" type="body"/>
          </p:nvPr>
        </p:nvSpPr>
        <p:spPr>
          <a:xfrm>
            <a:off x="838200" y="1813000"/>
            <a:ext cx="4490400" cy="1032600"/>
          </a:xfrm>
          <a:prstGeom prst="rect">
            <a:avLst/>
          </a:prstGeom>
          <a:noFill/>
          <a:ln>
            <a:noFill/>
          </a:ln>
        </p:spPr>
        <p:txBody>
          <a:bodyPr anchorCtr="0" anchor="t" bIns="45700" lIns="91425" spcFirstLastPara="1" rIns="91425" wrap="square" tIns="45700">
            <a:normAutofit/>
          </a:bodyPr>
          <a:lstStyle/>
          <a:p>
            <a:pPr indent="-336550" lvl="0" marL="457200" rtl="0" algn="l">
              <a:lnSpc>
                <a:spcPct val="80000"/>
              </a:lnSpc>
              <a:spcBef>
                <a:spcPts val="0"/>
              </a:spcBef>
              <a:spcAft>
                <a:spcPts val="0"/>
              </a:spcAft>
              <a:buSzPts val="1700"/>
              <a:buChar char="●"/>
            </a:pPr>
            <a:r>
              <a:rPr lang="en-FI" sz="1700"/>
              <a:t>The data is already almost balanced, so there is no need to re-balance the data</a:t>
            </a:r>
            <a:endParaRPr sz="1700"/>
          </a:p>
        </p:txBody>
      </p:sp>
      <p:pic>
        <p:nvPicPr>
          <p:cNvPr id="155" name="Google Shape;155;p7"/>
          <p:cNvPicPr preferRelativeResize="0"/>
          <p:nvPr/>
        </p:nvPicPr>
        <p:blipFill rotWithShape="1">
          <a:blip r:embed="rId3">
            <a:alphaModFix/>
          </a:blip>
          <a:srcRect b="0" l="0" r="0" t="0"/>
          <a:stretch/>
        </p:blipFill>
        <p:spPr>
          <a:xfrm>
            <a:off x="838188" y="3009025"/>
            <a:ext cx="4699878" cy="2940450"/>
          </a:xfrm>
          <a:prstGeom prst="rect">
            <a:avLst/>
          </a:prstGeom>
          <a:noFill/>
          <a:ln>
            <a:noFill/>
          </a:ln>
        </p:spPr>
      </p:pic>
      <p:sp>
        <p:nvSpPr>
          <p:cNvPr id="156" name="Google Shape;156;p7"/>
          <p:cNvSpPr txBox="1"/>
          <p:nvPr/>
        </p:nvSpPr>
        <p:spPr>
          <a:xfrm>
            <a:off x="6222000" y="1483300"/>
            <a:ext cx="5131800" cy="13623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90000"/>
              </a:lnSpc>
              <a:spcBef>
                <a:spcPts val="0"/>
              </a:spcBef>
              <a:spcAft>
                <a:spcPts val="0"/>
              </a:spcAft>
              <a:buClr>
                <a:schemeClr val="dk1"/>
              </a:buClr>
              <a:buSzPts val="1700"/>
              <a:buFont typeface="Arial"/>
              <a:buChar char="●"/>
            </a:pPr>
            <a:r>
              <a:rPr b="0" i="0" lang="en-FI" sz="1700" u="none" cap="none" strike="noStrike">
                <a:solidFill>
                  <a:schemeClr val="dk1"/>
                </a:solidFill>
                <a:latin typeface="Calibri"/>
                <a:ea typeface="Calibri"/>
                <a:cs typeface="Calibri"/>
                <a:sym typeface="Calibri"/>
              </a:rPr>
              <a:t>We split the data to training and testing sets with 70/30 ratio </a:t>
            </a:r>
            <a:endParaRPr b="0" i="0" sz="1700" u="none" cap="none" strike="noStrike">
              <a:solidFill>
                <a:schemeClr val="dk1"/>
              </a:solidFill>
              <a:latin typeface="Calibri"/>
              <a:ea typeface="Calibri"/>
              <a:cs typeface="Calibri"/>
              <a:sym typeface="Calibri"/>
            </a:endParaRPr>
          </a:p>
          <a:p>
            <a:pPr indent="-336550" lvl="0" marL="457200" marR="0" rtl="0" algn="l">
              <a:lnSpc>
                <a:spcPct val="90000"/>
              </a:lnSpc>
              <a:spcBef>
                <a:spcPts val="0"/>
              </a:spcBef>
              <a:spcAft>
                <a:spcPts val="0"/>
              </a:spcAft>
              <a:buClr>
                <a:schemeClr val="dk1"/>
              </a:buClr>
              <a:buSzPts val="1700"/>
              <a:buFont typeface="Arial"/>
              <a:buChar char="●"/>
            </a:pPr>
            <a:r>
              <a:rPr b="0" i="0" lang="en-FI" sz="1700" u="none" cap="none" strike="noStrike">
                <a:solidFill>
                  <a:schemeClr val="dk1"/>
                </a:solidFill>
                <a:latin typeface="Calibri"/>
                <a:ea typeface="Calibri"/>
                <a:cs typeface="Calibri"/>
                <a:sym typeface="Calibri"/>
              </a:rPr>
              <a:t>After the split the distribution of the accepted and not accepted applications remains the same, so the split was successful</a:t>
            </a:r>
            <a:endParaRPr b="0" i="0" sz="1700" u="none" cap="none" strike="noStrike">
              <a:solidFill>
                <a:srgbClr val="000000"/>
              </a:solidFill>
              <a:latin typeface="Calibri"/>
              <a:ea typeface="Calibri"/>
              <a:cs typeface="Calibri"/>
              <a:sym typeface="Calibri"/>
            </a:endParaRPr>
          </a:p>
        </p:txBody>
      </p:sp>
      <p:pic>
        <p:nvPicPr>
          <p:cNvPr id="157" name="Google Shape;157;p7"/>
          <p:cNvPicPr preferRelativeResize="0"/>
          <p:nvPr/>
        </p:nvPicPr>
        <p:blipFill rotWithShape="1">
          <a:blip r:embed="rId4">
            <a:alphaModFix/>
          </a:blip>
          <a:srcRect b="0" l="0" r="0" t="0"/>
          <a:stretch/>
        </p:blipFill>
        <p:spPr>
          <a:xfrm>
            <a:off x="6736725" y="3036475"/>
            <a:ext cx="4102340" cy="2829200"/>
          </a:xfrm>
          <a:prstGeom prst="rect">
            <a:avLst/>
          </a:prstGeom>
          <a:noFill/>
          <a:ln>
            <a:noFill/>
          </a:ln>
        </p:spPr>
      </p:pic>
      <p:sp>
        <p:nvSpPr>
          <p:cNvPr id="158" name="Google Shape;158;p7"/>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Descriptive analysis</a:t>
            </a:r>
            <a:endParaRPr sz="3600"/>
          </a:p>
          <a:p>
            <a:pPr indent="457200" lvl="0" marL="0" rtl="0" algn="l">
              <a:lnSpc>
                <a:spcPct val="90000"/>
              </a:lnSpc>
              <a:spcBef>
                <a:spcPts val="0"/>
              </a:spcBef>
              <a:spcAft>
                <a:spcPts val="0"/>
              </a:spcAft>
              <a:buClr>
                <a:schemeClr val="dk1"/>
              </a:buClr>
              <a:buSzPts val="4400"/>
              <a:buFont typeface="Calibri"/>
              <a:buNone/>
            </a:pPr>
            <a:r>
              <a:rPr i="1" lang="en-FI" sz="2000"/>
              <a:t>Balance of the Dataset</a:t>
            </a:r>
            <a:endParaRPr i="1" sz="2000"/>
          </a:p>
        </p:txBody>
      </p:sp>
      <p:sp>
        <p:nvSpPr>
          <p:cNvPr id="159" name="Google Shape;159;p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p:nvPr/>
        </p:nvSpPr>
        <p:spPr>
          <a:xfrm>
            <a:off x="8859100" y="2507525"/>
            <a:ext cx="1759800" cy="9783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FI" sz="1700" u="none" cap="none" strike="noStrike">
                <a:solidFill>
                  <a:schemeClr val="dk1"/>
                </a:solidFill>
                <a:latin typeface="Calibri"/>
                <a:ea typeface="Calibri"/>
                <a:cs typeface="Calibri"/>
                <a:sym typeface="Calibri"/>
              </a:rPr>
              <a:t>Cross-validation</a:t>
            </a:r>
            <a:endParaRPr b="0" i="0" sz="1300" u="none" cap="none" strike="noStrike">
              <a:solidFill>
                <a:srgbClr val="000000"/>
              </a:solidFill>
              <a:latin typeface="Arial"/>
              <a:ea typeface="Arial"/>
              <a:cs typeface="Arial"/>
              <a:sym typeface="Arial"/>
            </a:endParaRPr>
          </a:p>
        </p:txBody>
      </p:sp>
      <p:sp>
        <p:nvSpPr>
          <p:cNvPr id="165" name="Google Shape;165;p8"/>
          <p:cNvSpPr txBox="1"/>
          <p:nvPr/>
        </p:nvSpPr>
        <p:spPr>
          <a:xfrm>
            <a:off x="862800" y="1510663"/>
            <a:ext cx="10198200" cy="64650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FI" sz="1800" u="none" cap="none" strike="noStrike">
                <a:solidFill>
                  <a:schemeClr val="dk1"/>
                </a:solidFill>
                <a:latin typeface="Calibri"/>
                <a:ea typeface="Calibri"/>
                <a:cs typeface="Calibri"/>
                <a:sym typeface="Calibri"/>
              </a:rPr>
              <a:t>With the business problems in mind, we try to achieve the highest </a:t>
            </a:r>
            <a:r>
              <a:rPr b="1" i="1" lang="en-FI" sz="1800">
                <a:solidFill>
                  <a:schemeClr val="dk1"/>
                </a:solidFill>
                <a:latin typeface="Calibri"/>
                <a:ea typeface="Calibri"/>
                <a:cs typeface="Calibri"/>
                <a:sym typeface="Calibri"/>
              </a:rPr>
              <a:t>hit</a:t>
            </a:r>
            <a:r>
              <a:rPr b="0" i="0" lang="en-FI" sz="1800" u="none" cap="none" strike="noStrike">
                <a:solidFill>
                  <a:schemeClr val="dk1"/>
                </a:solidFill>
                <a:latin typeface="Calibri"/>
                <a:ea typeface="Calibri"/>
                <a:cs typeface="Calibri"/>
                <a:sym typeface="Calibri"/>
              </a:rPr>
              <a:t> </a:t>
            </a:r>
            <a:r>
              <a:rPr lang="en-FI" sz="1800">
                <a:solidFill>
                  <a:schemeClr val="dk1"/>
                </a:solidFill>
                <a:latin typeface="Calibri"/>
                <a:ea typeface="Calibri"/>
                <a:cs typeface="Calibri"/>
                <a:sym typeface="Calibri"/>
              </a:rPr>
              <a:t>rate</a:t>
            </a:r>
            <a:r>
              <a:rPr b="0" i="0" lang="en-FI" sz="1800" u="none" cap="none" strike="noStrike">
                <a:solidFill>
                  <a:schemeClr val="dk1"/>
                </a:solidFill>
                <a:latin typeface="Calibri"/>
                <a:ea typeface="Calibri"/>
                <a:cs typeface="Calibri"/>
                <a:sym typeface="Calibri"/>
              </a:rPr>
              <a:t>, which is our main driver for choosing and tuning the model. We also try to simulate the expected value for the business-wise outcome.</a:t>
            </a:r>
            <a:endParaRPr b="0" i="0" sz="1400" u="none" cap="none" strike="noStrike">
              <a:solidFill>
                <a:srgbClr val="000000"/>
              </a:solidFill>
              <a:latin typeface="Arial"/>
              <a:ea typeface="Arial"/>
              <a:cs typeface="Arial"/>
              <a:sym typeface="Arial"/>
            </a:endParaRPr>
          </a:p>
        </p:txBody>
      </p:sp>
      <p:sp>
        <p:nvSpPr>
          <p:cNvPr id="166" name="Google Shape;166;p8"/>
          <p:cNvSpPr/>
          <p:nvPr/>
        </p:nvSpPr>
        <p:spPr>
          <a:xfrm>
            <a:off x="3013079" y="2857894"/>
            <a:ext cx="634500" cy="314400"/>
          </a:xfrm>
          <a:prstGeom prst="rightArrow">
            <a:avLst>
              <a:gd fmla="val 50000" name="adj1"/>
              <a:gd fmla="val 50000"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8"/>
          <p:cNvSpPr/>
          <p:nvPr/>
        </p:nvSpPr>
        <p:spPr>
          <a:xfrm>
            <a:off x="8072705" y="2851721"/>
            <a:ext cx="634500" cy="314400"/>
          </a:xfrm>
          <a:prstGeom prst="rightArrow">
            <a:avLst>
              <a:gd fmla="val 50000" name="adj1"/>
              <a:gd fmla="val 50000"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8"/>
          <p:cNvSpPr/>
          <p:nvPr/>
        </p:nvSpPr>
        <p:spPr>
          <a:xfrm>
            <a:off x="5542892" y="2848905"/>
            <a:ext cx="634500" cy="314400"/>
          </a:xfrm>
          <a:prstGeom prst="rightArrow">
            <a:avLst>
              <a:gd fmla="val 50000" name="adj1"/>
              <a:gd fmla="val 50000"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8"/>
          <p:cNvSpPr/>
          <p:nvPr/>
        </p:nvSpPr>
        <p:spPr>
          <a:xfrm>
            <a:off x="1185650" y="3736075"/>
            <a:ext cx="1759800" cy="978300"/>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Decision Trees</a:t>
            </a:r>
            <a:endParaRPr sz="1200">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Logistic Regression</a:t>
            </a:r>
            <a:endParaRPr b="0" i="0" sz="12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200"/>
              <a:buFont typeface="Calibri"/>
              <a:buChar char="•"/>
            </a:pPr>
            <a:r>
              <a:rPr lang="en-FI" sz="1200">
                <a:solidFill>
                  <a:schemeClr val="dk1"/>
                </a:solidFill>
                <a:latin typeface="Calibri"/>
                <a:ea typeface="Calibri"/>
                <a:cs typeface="Calibri"/>
                <a:sym typeface="Calibri"/>
              </a:rPr>
              <a:t>Random Forest</a:t>
            </a:r>
            <a:endParaRPr sz="1200">
              <a:solidFill>
                <a:schemeClr val="dk1"/>
              </a:solidFill>
              <a:latin typeface="Calibri"/>
              <a:ea typeface="Calibri"/>
              <a:cs typeface="Calibri"/>
              <a:sym typeface="Calibri"/>
            </a:endParaRPr>
          </a:p>
        </p:txBody>
      </p:sp>
      <p:sp>
        <p:nvSpPr>
          <p:cNvPr id="170" name="Google Shape;170;p8"/>
          <p:cNvSpPr/>
          <p:nvPr/>
        </p:nvSpPr>
        <p:spPr>
          <a:xfrm>
            <a:off x="1185650" y="4793525"/>
            <a:ext cx="1759800" cy="1363800"/>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FI" sz="1200" u="none" cap="none" strike="noStrike">
                <a:solidFill>
                  <a:schemeClr val="dk1"/>
                </a:solidFill>
                <a:latin typeface="Calibri"/>
                <a:ea typeface="Calibri"/>
                <a:cs typeface="Calibri"/>
                <a:sym typeface="Calibri"/>
              </a:rPr>
              <a:t>2 boosted tree-based models</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XGBoost</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CatBoost</a:t>
            </a:r>
            <a:endParaRPr b="0" i="0" sz="1200" u="none" cap="none" strike="noStrike">
              <a:solidFill>
                <a:srgbClr val="000000"/>
              </a:solidFill>
              <a:latin typeface="Arial"/>
              <a:ea typeface="Arial"/>
              <a:cs typeface="Arial"/>
              <a:sym typeface="Arial"/>
            </a:endParaRPr>
          </a:p>
        </p:txBody>
      </p:sp>
      <p:sp>
        <p:nvSpPr>
          <p:cNvPr id="171" name="Google Shape;171;p8"/>
          <p:cNvSpPr/>
          <p:nvPr/>
        </p:nvSpPr>
        <p:spPr>
          <a:xfrm>
            <a:off x="3760838" y="3736075"/>
            <a:ext cx="1759800" cy="2421300"/>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The accuracy is not very high, ranging from 60 – 67%</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Tree-based model has better recall score</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Simulate business outcome with Expected Value Framework</a:t>
            </a:r>
            <a:endParaRPr b="0" i="0" sz="1200" u="none" cap="none" strike="noStrike">
              <a:solidFill>
                <a:srgbClr val="000000"/>
              </a:solidFill>
              <a:latin typeface="Arial"/>
              <a:ea typeface="Arial"/>
              <a:cs typeface="Arial"/>
              <a:sym typeface="Arial"/>
            </a:endParaRPr>
          </a:p>
        </p:txBody>
      </p:sp>
      <p:sp>
        <p:nvSpPr>
          <p:cNvPr id="172" name="Google Shape;172;p8"/>
          <p:cNvSpPr/>
          <p:nvPr/>
        </p:nvSpPr>
        <p:spPr>
          <a:xfrm>
            <a:off x="6336025" y="3736075"/>
            <a:ext cx="1759800" cy="2421300"/>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Adding back some features</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Hyper-parameter tuning based on recall scores</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(Feature selection)</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p:txBody>
      </p:sp>
      <p:sp>
        <p:nvSpPr>
          <p:cNvPr id="173" name="Google Shape;173;p8"/>
          <p:cNvSpPr/>
          <p:nvPr/>
        </p:nvSpPr>
        <p:spPr>
          <a:xfrm>
            <a:off x="8953350" y="3766775"/>
            <a:ext cx="1665600" cy="2390700"/>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Run 10-fold cross validation </a:t>
            </a:r>
            <a:endParaRPr b="0" i="0" sz="12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Mean accuracy: 67% </a:t>
            </a:r>
            <a:endParaRPr b="0" i="0" sz="12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200"/>
              <a:buFont typeface="Arial"/>
              <a:buChar char="•"/>
            </a:pPr>
            <a:r>
              <a:rPr b="0" i="0" lang="en-FI" sz="1200" u="none" cap="none" strike="noStrike">
                <a:solidFill>
                  <a:schemeClr val="dk1"/>
                </a:solidFill>
                <a:latin typeface="Calibri"/>
                <a:ea typeface="Calibri"/>
                <a:cs typeface="Calibri"/>
                <a:sym typeface="Calibri"/>
              </a:rPr>
              <a:t>Mean recall: 73%</a:t>
            </a:r>
            <a:endParaRPr b="0" i="0" sz="1200" u="none" cap="none" strike="noStrike">
              <a:solidFill>
                <a:srgbClr val="000000"/>
              </a:solidFill>
              <a:latin typeface="Calibri"/>
              <a:ea typeface="Calibri"/>
              <a:cs typeface="Calibri"/>
              <a:sym typeface="Calibri"/>
            </a:endParaRPr>
          </a:p>
        </p:txBody>
      </p:sp>
      <p:sp>
        <p:nvSpPr>
          <p:cNvPr id="174" name="Google Shape;174;p8"/>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Predictive Analysis</a:t>
            </a:r>
            <a:endParaRPr sz="3600"/>
          </a:p>
          <a:p>
            <a:pPr indent="0" lvl="0" marL="0" rtl="0" algn="l">
              <a:lnSpc>
                <a:spcPct val="90000"/>
              </a:lnSpc>
              <a:spcBef>
                <a:spcPts val="0"/>
              </a:spcBef>
              <a:spcAft>
                <a:spcPts val="0"/>
              </a:spcAft>
              <a:buClr>
                <a:schemeClr val="dk1"/>
              </a:buClr>
              <a:buSzPts val="4400"/>
              <a:buFont typeface="Calibri"/>
              <a:buNone/>
            </a:pPr>
            <a:r>
              <a:rPr i="1" lang="en-FI" sz="2000"/>
              <a:t>	The Process of Modeling the Business Problem</a:t>
            </a:r>
            <a:endParaRPr i="1" sz="2000"/>
          </a:p>
        </p:txBody>
      </p:sp>
      <p:sp>
        <p:nvSpPr>
          <p:cNvPr id="175" name="Google Shape;175;p8"/>
          <p:cNvSpPr/>
          <p:nvPr/>
        </p:nvSpPr>
        <p:spPr>
          <a:xfrm>
            <a:off x="1185500" y="2457475"/>
            <a:ext cx="1759800" cy="9783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FI" sz="1700">
                <a:solidFill>
                  <a:schemeClr val="dk1"/>
                </a:solidFill>
                <a:latin typeface="Calibri"/>
                <a:ea typeface="Calibri"/>
                <a:cs typeface="Calibri"/>
                <a:sym typeface="Calibri"/>
              </a:rPr>
              <a:t>Fit 5 models</a:t>
            </a:r>
            <a:endParaRPr b="0" i="0" sz="1300" u="none" cap="none" strike="noStrike">
              <a:solidFill>
                <a:srgbClr val="000000"/>
              </a:solidFill>
              <a:latin typeface="Arial"/>
              <a:ea typeface="Arial"/>
              <a:cs typeface="Arial"/>
              <a:sym typeface="Arial"/>
            </a:endParaRPr>
          </a:p>
        </p:txBody>
      </p:sp>
      <p:sp>
        <p:nvSpPr>
          <p:cNvPr id="176" name="Google Shape;176;p8"/>
          <p:cNvSpPr/>
          <p:nvPr/>
        </p:nvSpPr>
        <p:spPr>
          <a:xfrm>
            <a:off x="3757388" y="2457475"/>
            <a:ext cx="1759800" cy="9783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FI" sz="1700">
                <a:solidFill>
                  <a:schemeClr val="dk1"/>
                </a:solidFill>
                <a:latin typeface="Calibri"/>
                <a:ea typeface="Calibri"/>
                <a:cs typeface="Calibri"/>
                <a:sym typeface="Calibri"/>
              </a:rPr>
              <a:t>Performance Comparing</a:t>
            </a:r>
            <a:endParaRPr b="0" i="0" sz="1300" u="none" cap="none" strike="noStrike">
              <a:solidFill>
                <a:srgbClr val="000000"/>
              </a:solidFill>
              <a:latin typeface="Arial"/>
              <a:ea typeface="Arial"/>
              <a:cs typeface="Arial"/>
              <a:sym typeface="Arial"/>
            </a:endParaRPr>
          </a:p>
        </p:txBody>
      </p:sp>
      <p:sp>
        <p:nvSpPr>
          <p:cNvPr id="177" name="Google Shape;177;p8"/>
          <p:cNvSpPr/>
          <p:nvPr/>
        </p:nvSpPr>
        <p:spPr>
          <a:xfrm>
            <a:off x="6308250" y="2457475"/>
            <a:ext cx="1759800" cy="9783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FI" sz="1700">
                <a:solidFill>
                  <a:schemeClr val="dk1"/>
                </a:solidFill>
                <a:latin typeface="Calibri"/>
                <a:ea typeface="Calibri"/>
                <a:cs typeface="Calibri"/>
                <a:sym typeface="Calibri"/>
              </a:rPr>
              <a:t>Performance Improving</a:t>
            </a:r>
            <a:endParaRPr b="0" i="0" sz="1300" u="none" cap="none" strike="noStrike">
              <a:solidFill>
                <a:srgbClr val="000000"/>
              </a:solidFill>
              <a:latin typeface="Arial"/>
              <a:ea typeface="Arial"/>
              <a:cs typeface="Arial"/>
              <a:sym typeface="Arial"/>
            </a:endParaRPr>
          </a:p>
        </p:txBody>
      </p:sp>
      <p:sp>
        <p:nvSpPr>
          <p:cNvPr id="178" name="Google Shape;178;p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ph type="title"/>
          </p:nvPr>
        </p:nvSpPr>
        <p:spPr>
          <a:xfrm>
            <a:off x="0" y="365125"/>
            <a:ext cx="12192000" cy="927300"/>
          </a:xfrm>
          <a:prstGeom prst="rect">
            <a:avLst/>
          </a:prstGeom>
          <a:solidFill>
            <a:srgbClr val="FFF2CC"/>
          </a:solid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Clr>
                <a:schemeClr val="dk1"/>
              </a:buClr>
              <a:buSzPts val="4400"/>
              <a:buFont typeface="Calibri"/>
              <a:buNone/>
            </a:pPr>
            <a:r>
              <a:rPr lang="en-FI" sz="3600"/>
              <a:t>Predictive Analysis</a:t>
            </a:r>
            <a:endParaRPr sz="3600"/>
          </a:p>
          <a:p>
            <a:pPr indent="0" lvl="0" marL="0" rtl="0" algn="l">
              <a:lnSpc>
                <a:spcPct val="90000"/>
              </a:lnSpc>
              <a:spcBef>
                <a:spcPts val="0"/>
              </a:spcBef>
              <a:spcAft>
                <a:spcPts val="0"/>
              </a:spcAft>
              <a:buClr>
                <a:schemeClr val="dk1"/>
              </a:buClr>
              <a:buSzPts val="4400"/>
              <a:buFont typeface="Calibri"/>
              <a:buNone/>
            </a:pPr>
            <a:r>
              <a:rPr i="1" lang="en-FI" sz="2000"/>
              <a:t>	Model performance</a:t>
            </a:r>
            <a:endParaRPr i="1" sz="2000"/>
          </a:p>
        </p:txBody>
      </p:sp>
      <p:pic>
        <p:nvPicPr>
          <p:cNvPr id="184" name="Google Shape;184;p9"/>
          <p:cNvPicPr preferRelativeResize="0"/>
          <p:nvPr/>
        </p:nvPicPr>
        <p:blipFill>
          <a:blip r:embed="rId3">
            <a:alphaModFix/>
          </a:blip>
          <a:stretch>
            <a:fillRect/>
          </a:stretch>
        </p:blipFill>
        <p:spPr>
          <a:xfrm>
            <a:off x="7096450" y="1447502"/>
            <a:ext cx="3559624" cy="3082199"/>
          </a:xfrm>
          <a:prstGeom prst="rect">
            <a:avLst/>
          </a:prstGeom>
          <a:noFill/>
          <a:ln>
            <a:noFill/>
          </a:ln>
        </p:spPr>
      </p:pic>
      <p:pic>
        <p:nvPicPr>
          <p:cNvPr id="185" name="Google Shape;185;p9"/>
          <p:cNvPicPr preferRelativeResize="0"/>
          <p:nvPr/>
        </p:nvPicPr>
        <p:blipFill>
          <a:blip r:embed="rId4">
            <a:alphaModFix/>
          </a:blip>
          <a:stretch>
            <a:fillRect/>
          </a:stretch>
        </p:blipFill>
        <p:spPr>
          <a:xfrm>
            <a:off x="3273125" y="4065057"/>
            <a:ext cx="3114824" cy="2742619"/>
          </a:xfrm>
          <a:prstGeom prst="rect">
            <a:avLst/>
          </a:prstGeom>
          <a:noFill/>
          <a:ln>
            <a:noFill/>
          </a:ln>
        </p:spPr>
      </p:pic>
      <p:pic>
        <p:nvPicPr>
          <p:cNvPr id="186" name="Google Shape;186;p9"/>
          <p:cNvPicPr preferRelativeResize="0"/>
          <p:nvPr/>
        </p:nvPicPr>
        <p:blipFill>
          <a:blip r:embed="rId5">
            <a:alphaModFix/>
          </a:blip>
          <a:stretch>
            <a:fillRect/>
          </a:stretch>
        </p:blipFill>
        <p:spPr>
          <a:xfrm>
            <a:off x="167625" y="4166255"/>
            <a:ext cx="2971925" cy="2540220"/>
          </a:xfrm>
          <a:prstGeom prst="rect">
            <a:avLst/>
          </a:prstGeom>
          <a:noFill/>
          <a:ln>
            <a:noFill/>
          </a:ln>
        </p:spPr>
      </p:pic>
      <p:pic>
        <p:nvPicPr>
          <p:cNvPr id="187" name="Google Shape;187;p9"/>
          <p:cNvPicPr preferRelativeResize="0"/>
          <p:nvPr/>
        </p:nvPicPr>
        <p:blipFill>
          <a:blip r:embed="rId6">
            <a:alphaModFix/>
          </a:blip>
          <a:stretch>
            <a:fillRect/>
          </a:stretch>
        </p:blipFill>
        <p:spPr>
          <a:xfrm>
            <a:off x="3282450" y="1447488"/>
            <a:ext cx="3096168" cy="2709951"/>
          </a:xfrm>
          <a:prstGeom prst="rect">
            <a:avLst/>
          </a:prstGeom>
          <a:noFill/>
          <a:ln>
            <a:noFill/>
          </a:ln>
        </p:spPr>
      </p:pic>
      <p:pic>
        <p:nvPicPr>
          <p:cNvPr id="188" name="Google Shape;188;p9"/>
          <p:cNvPicPr preferRelativeResize="0"/>
          <p:nvPr/>
        </p:nvPicPr>
        <p:blipFill>
          <a:blip r:embed="rId7">
            <a:alphaModFix/>
          </a:blip>
          <a:stretch>
            <a:fillRect/>
          </a:stretch>
        </p:blipFill>
        <p:spPr>
          <a:xfrm>
            <a:off x="167625" y="1447501"/>
            <a:ext cx="3114824" cy="2709950"/>
          </a:xfrm>
          <a:prstGeom prst="rect">
            <a:avLst/>
          </a:prstGeom>
          <a:noFill/>
          <a:ln>
            <a:noFill/>
          </a:ln>
        </p:spPr>
      </p:pic>
      <p:sp>
        <p:nvSpPr>
          <p:cNvPr id="189" name="Google Shape;189;p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FI"/>
              <a:t>‹#›</a:t>
            </a:fld>
            <a:endParaRPr/>
          </a:p>
        </p:txBody>
      </p:sp>
      <p:graphicFrame>
        <p:nvGraphicFramePr>
          <p:cNvPr id="190" name="Google Shape;190;p9"/>
          <p:cNvGraphicFramePr/>
          <p:nvPr/>
        </p:nvGraphicFramePr>
        <p:xfrm>
          <a:off x="7096448" y="4529709"/>
          <a:ext cx="3000000" cy="3000000"/>
        </p:xfrm>
        <a:graphic>
          <a:graphicData uri="http://schemas.openxmlformats.org/drawingml/2006/table">
            <a:tbl>
              <a:tblPr bandRow="1" firstRow="1">
                <a:noFill/>
                <a:tableStyleId>{CD64035B-F15E-4F68-A308-3BF1B8811CF0}</a:tableStyleId>
              </a:tblPr>
              <a:tblGrid>
                <a:gridCol w="1905050"/>
                <a:gridCol w="1905050"/>
              </a:tblGrid>
              <a:tr h="311175">
                <a:tc>
                  <a:txBody>
                    <a:bodyPr/>
                    <a:lstStyle/>
                    <a:p>
                      <a:pPr indent="0" lvl="0" marL="0" marR="0" rtl="0" algn="l">
                        <a:lnSpc>
                          <a:spcPct val="100000"/>
                        </a:lnSpc>
                        <a:spcBef>
                          <a:spcPts val="0"/>
                        </a:spcBef>
                        <a:spcAft>
                          <a:spcPts val="0"/>
                        </a:spcAft>
                        <a:buClr>
                          <a:srgbClr val="000000"/>
                        </a:buClr>
                        <a:buSzPts val="1800"/>
                        <a:buFont typeface="Arial"/>
                        <a:buNone/>
                      </a:pPr>
                      <a:r>
                        <a:rPr lang="en-FI" sz="1800" u="none" cap="none" strike="noStrike"/>
                        <a:t>Model</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800"/>
                        <a:t>Hit rate</a:t>
                      </a:r>
                      <a:endParaRPr sz="1400" u="none" cap="none" strike="noStrike"/>
                    </a:p>
                  </a:txBody>
                  <a:tcPr marT="45725" marB="45725" marR="91450" marL="91450"/>
                </a:tc>
              </a:tr>
              <a:tr h="323175">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t>Decision Tree</a:t>
                      </a:r>
                      <a:endParaRPr sz="1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300"/>
                        <a:t>71%</a:t>
                      </a:r>
                      <a:endParaRPr sz="1300" u="none" cap="none" strike="noStrike"/>
                    </a:p>
                  </a:txBody>
                  <a:tcPr marT="45725" marB="45725" marR="91450" marL="91450"/>
                </a:tc>
              </a:tr>
              <a:tr h="346825">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t>Logistic Regression</a:t>
                      </a:r>
                      <a:endParaRPr sz="1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300"/>
                        <a:t>64%</a:t>
                      </a:r>
                      <a:endParaRPr sz="1300" u="none" cap="none" strike="noStrike"/>
                    </a:p>
                  </a:txBody>
                  <a:tcPr marT="45725" marB="45725" marR="91450" marL="91450"/>
                </a:tc>
              </a:tr>
              <a:tr h="323175">
                <a:tc>
                  <a:txBody>
                    <a:bodyPr/>
                    <a:lstStyle/>
                    <a:p>
                      <a:pPr indent="0" lvl="0" marL="0" marR="0" rtl="0" algn="l">
                        <a:lnSpc>
                          <a:spcPct val="100000"/>
                        </a:lnSpc>
                        <a:spcBef>
                          <a:spcPts val="0"/>
                        </a:spcBef>
                        <a:spcAft>
                          <a:spcPts val="0"/>
                        </a:spcAft>
                        <a:buNone/>
                      </a:pPr>
                      <a:r>
                        <a:rPr b="1" lang="en-FI" sz="1700"/>
                        <a:t>Random</a:t>
                      </a:r>
                      <a:r>
                        <a:rPr lang="en-FI" sz="1700"/>
                        <a:t> </a:t>
                      </a:r>
                      <a:r>
                        <a:rPr b="1" lang="en-FI" sz="1700"/>
                        <a:t>Forest</a:t>
                      </a:r>
                      <a:endParaRPr b="1" sz="17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FI" sz="1700">
                          <a:highlight>
                            <a:srgbClr val="FFFF00"/>
                          </a:highlight>
                        </a:rPr>
                        <a:t>80%</a:t>
                      </a:r>
                      <a:endParaRPr b="1" sz="1700" u="none" cap="none" strike="noStrike">
                        <a:highlight>
                          <a:srgbClr val="FFFF00"/>
                        </a:highlight>
                      </a:endParaRPr>
                    </a:p>
                  </a:txBody>
                  <a:tcPr marT="45725" marB="45725" marR="91450" marL="91450"/>
                </a:tc>
              </a:tr>
              <a:tr h="323175">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t>XGBoost</a:t>
                      </a:r>
                      <a:endParaRPr sz="1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300"/>
                        <a:t>72%</a:t>
                      </a:r>
                      <a:endParaRPr sz="1300" u="none" cap="none" strike="noStrike"/>
                    </a:p>
                  </a:txBody>
                  <a:tcPr marT="45725" marB="45725" marR="91450" marL="91450"/>
                </a:tc>
              </a:tr>
              <a:tr h="323175">
                <a:tc>
                  <a:txBody>
                    <a:bodyPr/>
                    <a:lstStyle/>
                    <a:p>
                      <a:pPr indent="0" lvl="0" marL="0" marR="0" rtl="0" algn="l">
                        <a:lnSpc>
                          <a:spcPct val="100000"/>
                        </a:lnSpc>
                        <a:spcBef>
                          <a:spcPts val="0"/>
                        </a:spcBef>
                        <a:spcAft>
                          <a:spcPts val="0"/>
                        </a:spcAft>
                        <a:buClr>
                          <a:srgbClr val="000000"/>
                        </a:buClr>
                        <a:buSzPts val="1800"/>
                        <a:buFont typeface="Arial"/>
                        <a:buNone/>
                      </a:pPr>
                      <a:r>
                        <a:rPr lang="en-FI" sz="1700" u="none" cap="none" strike="noStrike"/>
                        <a:t>CatBoost</a:t>
                      </a:r>
                      <a:endParaRPr sz="13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FI" sz="1300"/>
                        <a:t>72%</a:t>
                      </a:r>
                      <a:endParaRPr sz="1300" u="none" cap="none" strike="noStrike"/>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2022-10-08T17:41:19Z</dcterms:created>
  <dc:creator>Doan Nguyen</dc:creator>
</cp:coreProperties>
</file>